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6.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4.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39.jp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7" r:id="rId2"/>
    <p:sldId id="313" r:id="rId3"/>
    <p:sldId id="256" r:id="rId4"/>
    <p:sldId id="314" r:id="rId5"/>
    <p:sldId id="259" r:id="rId6"/>
    <p:sldId id="323" r:id="rId7"/>
    <p:sldId id="264" r:id="rId8"/>
    <p:sldId id="317" r:id="rId9"/>
    <p:sldId id="319" r:id="rId10"/>
    <p:sldId id="320" r:id="rId11"/>
    <p:sldId id="318" r:id="rId12"/>
    <p:sldId id="322" r:id="rId13"/>
    <p:sldId id="316" r:id="rId14"/>
    <p:sldId id="291" r:id="rId15"/>
    <p:sldId id="285" r:id="rId16"/>
    <p:sldId id="262" r:id="rId17"/>
    <p:sldId id="293" r:id="rId18"/>
    <p:sldId id="267" r:id="rId19"/>
    <p:sldId id="268" r:id="rId20"/>
    <p:sldId id="273" r:id="rId21"/>
    <p:sldId id="294" r:id="rId22"/>
    <p:sldId id="266" r:id="rId23"/>
    <p:sldId id="274" r:id="rId24"/>
    <p:sldId id="278" r:id="rId25"/>
    <p:sldId id="295" r:id="rId26"/>
    <p:sldId id="282" r:id="rId27"/>
    <p:sldId id="283" r:id="rId28"/>
    <p:sldId id="296" r:id="rId29"/>
    <p:sldId id="279" r:id="rId30"/>
    <p:sldId id="297" r:id="rId31"/>
    <p:sldId id="280" r:id="rId32"/>
    <p:sldId id="281" r:id="rId33"/>
    <p:sldId id="275" r:id="rId34"/>
    <p:sldId id="269" r:id="rId35"/>
    <p:sldId id="270" r:id="rId36"/>
    <p:sldId id="272"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54" userDrawn="1">
          <p15:clr>
            <a:srgbClr val="A4A3A4"/>
          </p15:clr>
        </p15:guide>
        <p15:guide id="4" pos="57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65B5"/>
    <a:srgbClr val="FFF2CC"/>
    <a:srgbClr val="FFFFFF"/>
    <a:srgbClr val="3965B5"/>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2"/>
    <p:restoredTop sz="96279" autoAdjust="0"/>
  </p:normalViewPr>
  <p:slideViewPr>
    <p:cSldViewPr snapToGrid="0" showGuides="1">
      <p:cViewPr>
        <p:scale>
          <a:sx n="100" d="100"/>
          <a:sy n="100" d="100"/>
        </p:scale>
        <p:origin x="1026" y="258"/>
      </p:cViewPr>
      <p:guideLst>
        <p:guide orient="horz" pos="2160"/>
        <p:guide pos="2880"/>
        <p:guide pos="54"/>
        <p:guide pos="5715"/>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2024/11/30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D6389-8D35-5D98-3C37-D9BF6C17E3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D3410B-B248-32FF-86F0-E8ECAC92FF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7EF1224-4155-719F-2BF2-655D45108327}"/>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3DE934A-5EB8-0C90-D395-54DE686CB085}"/>
              </a:ext>
            </a:extLst>
          </p:cNvPr>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594101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1C13D-3BDE-0CE2-9200-919E4BBE3A8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8DCF4D-FE09-BB3C-45F4-98391FEE9DF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23560C-0B2B-B405-9D4C-AA29FD6A0D60}"/>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4832573A-4B30-F482-1FED-F3F5E11B0A80}"/>
              </a:ext>
            </a:extLst>
          </p:cNvPr>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3346382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7C8BF-981B-1DE5-6427-35E7569D9F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4940F-1B23-0F4F-BBDB-BD398EA4320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B32109C-8690-3EFC-3CA9-A6A301A44A9C}"/>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BCB8E3E-F736-20D7-EC92-E9AFC0F3BA2A}"/>
              </a:ext>
            </a:extLst>
          </p:cNvPr>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4118735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8FCBE-C870-0B05-3BAE-1235856C6F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7A5F54-0334-777F-B077-CB72907F34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90D883C-5EC0-D23B-29C8-525CBBFCC3F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612E034-254A-9599-8675-068B9AD40123}"/>
              </a:ext>
            </a:extLst>
          </p:cNvPr>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250056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2052773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15</a:t>
            </a:fld>
            <a:endParaRPr kumimoji="1" lang="ja-JP" altLang="en-US"/>
          </a:p>
        </p:txBody>
      </p:sp>
    </p:spTree>
    <p:extLst>
      <p:ext uri="{BB962C8B-B14F-4D97-AF65-F5344CB8AC3E}">
        <p14:creationId xmlns:p14="http://schemas.microsoft.com/office/powerpoint/2010/main" val="3873841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16</a:t>
            </a:fld>
            <a:endParaRPr kumimoji="1" lang="ja-JP" altLang="en-US"/>
          </a:p>
        </p:txBody>
      </p:sp>
    </p:spTree>
    <p:extLst>
      <p:ext uri="{BB962C8B-B14F-4D97-AF65-F5344CB8AC3E}">
        <p14:creationId xmlns:p14="http://schemas.microsoft.com/office/powerpoint/2010/main" val="2278157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2666334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まずは</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というデータセットについて評価を行いました。</a:t>
            </a:r>
            <a:r>
              <a:rPr lang="en-US"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は研究機関などから寄託された遺伝子変異の病原性をおこなった実験結果のデータベースなのですが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そのデータついて</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は既存モデルを上回る病原性予測性能を示しました。ここでは同じ</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データ</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まあおそらく評価用データとは別の学習データだと思うんですけれども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それを使って学習したモデルよりも高い性能を示していて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学習データのバイアス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例えばこういう変異が報告されやすいといったことを学習している可能性のあるモデルよりも高い性能を示しました。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のデータのうち進化的に保存された遺伝子についてのみ比較しても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が最も高い性能を示していて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単に配列の進化的に保存された配列を学習しているのではなく</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ちゃんとその変異の影響を予測しているということが示唆されました。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18</a:t>
            </a:fld>
            <a:endParaRPr kumimoji="1" lang="ja-JP" altLang="en-US"/>
          </a:p>
        </p:txBody>
      </p:sp>
    </p:spTree>
    <p:extLst>
      <p:ext uri="{BB962C8B-B14F-4D97-AF65-F5344CB8AC3E}">
        <p14:creationId xmlns:p14="http://schemas.microsoft.com/office/powerpoint/2010/main" val="304808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また遺伝子ごとの精度の平均値も求めていて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各遺伝子についての精度の平均値でも本モデルの精度が最も高いことを示しました。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実際の研究においては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対象となる遺伝子がすでにわかっていて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その中で病原性のある変異を探したいという場合もありますが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そのようなケースでも本モデルが有用であると示されました。</a:t>
            </a:r>
          </a:p>
          <a:p>
            <a:r>
              <a:rPr lang="ja-JP" altLang="en-US" b="0">
                <a:solidFill>
                  <a:srgbClr val="CCCCCC"/>
                </a:solidFill>
                <a:effectLst/>
                <a:latin typeface="Menlo" panose="020B0609030804020204" pitchFamily="49" charset="0"/>
              </a:rPr>
              <a:t>また</a:t>
            </a:r>
            <a:r>
              <a:rPr lang="en-US"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の予測精度は</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の構造予測の</a:t>
            </a:r>
            <a:r>
              <a:rPr lang="en" altLang="ja-JP" b="0" dirty="0">
                <a:solidFill>
                  <a:srgbClr val="CCCCCC"/>
                </a:solidFill>
                <a:effectLst/>
                <a:latin typeface="Menlo" panose="020B0609030804020204" pitchFamily="49" charset="0"/>
              </a:rPr>
              <a:t>confidence level, </a:t>
            </a:r>
            <a:r>
              <a:rPr lang="ja-JP" altLang="en-US" b="0">
                <a:solidFill>
                  <a:srgbClr val="CCCCCC"/>
                </a:solidFill>
                <a:effectLst/>
                <a:latin typeface="Menlo" panose="020B0609030804020204" pitchFamily="49" charset="0"/>
              </a:rPr>
              <a:t>モデル自身が自分の予測をどれだけ正しいと予測しているかには依存しませんでした。一方で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タンパク質の乱雑性が高いと</a:t>
            </a:r>
            <a:r>
              <a:rPr lang="en-US"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が予想した領域では予測精度が下がっていました。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19</a:t>
            </a:fld>
            <a:endParaRPr kumimoji="1" lang="ja-JP" altLang="en-US"/>
          </a:p>
        </p:txBody>
      </p:sp>
    </p:spTree>
    <p:extLst>
      <p:ext uri="{BB962C8B-B14F-4D97-AF65-F5344CB8AC3E}">
        <p14:creationId xmlns:p14="http://schemas.microsoft.com/office/powerpoint/2010/main" val="204238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548EE-F151-E941-2ECB-C09843812F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466663-0D3E-1A8E-5FC3-5E4A5968A08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65D424-112E-63C9-A029-5E98C8DFD97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172A92DC-1526-1019-8779-D4A261D8FCBA}"/>
              </a:ext>
            </a:extLst>
          </p:cNvPr>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1315927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その他のデータセットでの評価も行っています。発達障害の子どもで見られる変異を収集した</a:t>
            </a:r>
            <a:r>
              <a:rPr lang="en" altLang="ja-JP" b="0" dirty="0">
                <a:solidFill>
                  <a:srgbClr val="CCCCCC"/>
                </a:solidFill>
                <a:effectLst/>
                <a:latin typeface="Menlo" panose="020B0609030804020204" pitchFamily="49" charset="0"/>
              </a:rPr>
              <a:t>DDD</a:t>
            </a:r>
            <a:r>
              <a:rPr lang="ja-JP" altLang="en-US" b="0">
                <a:solidFill>
                  <a:srgbClr val="CCCCCC"/>
                </a:solidFill>
                <a:effectLst/>
                <a:latin typeface="Menlo" panose="020B0609030804020204" pitchFamily="49" charset="0"/>
              </a:rPr>
              <a:t>というデータベース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それからがん細胞で多く見られる変異を集めたデータベースで病原性を予測できるかを評価し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どちらの指標でも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の性能が最も高くなっていました。特に左の</a:t>
            </a:r>
            <a:r>
              <a:rPr lang="en" altLang="ja-JP" b="0" dirty="0">
                <a:solidFill>
                  <a:srgbClr val="CCCCCC"/>
                </a:solidFill>
                <a:effectLst/>
                <a:latin typeface="Menlo" panose="020B0609030804020204" pitchFamily="49" charset="0"/>
              </a:rPr>
              <a:t>DDD</a:t>
            </a:r>
            <a:r>
              <a:rPr lang="ja-JP" altLang="en-US" b="0">
                <a:solidFill>
                  <a:srgbClr val="CCCCCC"/>
                </a:solidFill>
                <a:effectLst/>
                <a:latin typeface="Menlo" panose="020B0609030804020204" pitchFamily="49" charset="0"/>
              </a:rPr>
              <a:t>は子どもと親のゲノムを比較して親には見られない変異を集めていて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そのような</a:t>
            </a:r>
            <a:r>
              <a:rPr lang="en" altLang="ja-JP" b="0" dirty="0">
                <a:solidFill>
                  <a:srgbClr val="CCCCCC"/>
                </a:solidFill>
                <a:effectLst/>
                <a:latin typeface="Menlo" panose="020B0609030804020204" pitchFamily="49" charset="0"/>
              </a:rPr>
              <a:t>de novo</a:t>
            </a:r>
            <a:r>
              <a:rPr lang="ja-JP" altLang="en-US" b="0">
                <a:solidFill>
                  <a:srgbClr val="CCCCCC"/>
                </a:solidFill>
                <a:effectLst/>
                <a:latin typeface="Menlo" panose="020B0609030804020204" pitchFamily="49" charset="0"/>
              </a:rPr>
              <a:t>変異に対しても予測ができることを示しました。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20</a:t>
            </a:fld>
            <a:endParaRPr kumimoji="1" lang="ja-JP" altLang="en-US"/>
          </a:p>
        </p:txBody>
      </p:sp>
    </p:spTree>
    <p:extLst>
      <p:ext uri="{BB962C8B-B14F-4D97-AF65-F5344CB8AC3E}">
        <p14:creationId xmlns:p14="http://schemas.microsoft.com/office/powerpoint/2010/main" val="3054431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試験結果との比較と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それによる生命科学的知見との照合です。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21</a:t>
            </a:fld>
            <a:endParaRPr kumimoji="1" lang="ja-JP" altLang="en-US"/>
          </a:p>
        </p:txBody>
      </p:sp>
    </p:spTree>
    <p:extLst>
      <p:ext uri="{BB962C8B-B14F-4D97-AF65-F5344CB8AC3E}">
        <p14:creationId xmlns:p14="http://schemas.microsoft.com/office/powerpoint/2010/main" val="3636490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のデータとしては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過去の</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実験の結果を集めた</a:t>
            </a:r>
            <a:r>
              <a:rPr lang="en" altLang="ja-JP" b="0" dirty="0">
                <a:solidFill>
                  <a:srgbClr val="CCCCCC"/>
                </a:solidFill>
                <a:effectLst/>
                <a:latin typeface="Menlo" panose="020B0609030804020204" pitchFamily="49" charset="0"/>
              </a:rPr>
              <a:t>Protein Gym</a:t>
            </a:r>
            <a:r>
              <a:rPr lang="ja-JP" altLang="en-US" b="0">
                <a:solidFill>
                  <a:srgbClr val="CCCCCC"/>
                </a:solidFill>
                <a:effectLst/>
                <a:latin typeface="Menlo" panose="020B0609030804020204" pitchFamily="49" charset="0"/>
              </a:rPr>
              <a:t>というデータベースを使いました。またそれとは別に</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ProteinGym</a:t>
            </a:r>
            <a:r>
              <a:rPr lang="ja-JP" altLang="en-US" b="0">
                <a:solidFill>
                  <a:srgbClr val="CCCCCC"/>
                </a:solidFill>
                <a:effectLst/>
                <a:latin typeface="Menlo" panose="020B0609030804020204" pitchFamily="49" charset="0"/>
              </a:rPr>
              <a:t>にない</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論文を独自にサーベイし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そのデータを予測結果と比較しました。</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その結果</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どちらのデータベースにおいても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が最も高い実験データとの相関を示しました。一部タンパク質について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理由はよくわからないんですけれども予測できなかったモデルがあったそうなのですが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公平を期すため全ての手法で予測できたタンパク質に限って比較しても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が最も良かったということです。</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またタンパク質ごとに相関を見ても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多くのタンパク質で</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が最も高い病原性予測性能を示しました。</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そして 次に</a:t>
            </a:r>
            <a:r>
              <a:rPr lang="en-US" altLang="ja-JP" b="0" dirty="0">
                <a:solidFill>
                  <a:srgbClr val="CCCCCC"/>
                </a:solidFill>
                <a:effectLst/>
                <a:latin typeface="Menlo" panose="020B0609030804020204" pitchFamily="49" charset="0"/>
              </a:rPr>
              <a:t>2</a:t>
            </a:r>
            <a:r>
              <a:rPr lang="ja-JP" altLang="en-US" b="0">
                <a:solidFill>
                  <a:srgbClr val="CCCCCC"/>
                </a:solidFill>
                <a:effectLst/>
                <a:latin typeface="Menlo" panose="020B0609030804020204" pitchFamily="49" charset="0"/>
              </a:rPr>
              <a:t>つのタンパク質</a:t>
            </a:r>
            <a:r>
              <a:rPr lang="en-US" altLang="ja-JP" b="0" dirty="0">
                <a:solidFill>
                  <a:srgbClr val="CCCCCC"/>
                </a:solidFill>
                <a:effectLst/>
                <a:latin typeface="Menlo" panose="020B0609030804020204" pitchFamily="49" charset="0"/>
              </a:rPr>
              <a:t>,</a:t>
            </a:r>
            <a:r>
              <a:rPr lang="ja-JP" altLang="en-US" b="0">
                <a:solidFill>
                  <a:srgbClr val="CCCCCC"/>
                </a:solidFill>
                <a:effectLst/>
                <a:latin typeface="Menlo" panose="020B0609030804020204" pitchFamily="49" charset="0"/>
              </a:rPr>
              <a:t>この</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と</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を例に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詳細な予測を比較しました。</a:t>
            </a:r>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22</a:t>
            </a:fld>
            <a:endParaRPr kumimoji="1" lang="ja-JP" altLang="en-US"/>
          </a:p>
        </p:txBody>
      </p:sp>
    </p:spTree>
    <p:extLst>
      <p:ext uri="{BB962C8B-B14F-4D97-AF65-F5344CB8AC3E}">
        <p14:creationId xmlns:p14="http://schemas.microsoft.com/office/powerpoint/2010/main" val="3573737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まずは</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についてです。</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は</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および</a:t>
            </a:r>
            <a:r>
              <a:rPr lang="en" altLang="ja-JP" b="0" dirty="0">
                <a:solidFill>
                  <a:srgbClr val="CCCCCC"/>
                </a:solidFill>
                <a:effectLst/>
                <a:latin typeface="Menlo" panose="020B0609030804020204" pitchFamily="49" charset="0"/>
              </a:rPr>
              <a:t>PP1C</a:t>
            </a:r>
            <a:r>
              <a:rPr lang="ja-JP" altLang="en-US" b="0">
                <a:solidFill>
                  <a:srgbClr val="CCCCCC"/>
                </a:solidFill>
                <a:effectLst/>
                <a:latin typeface="Menlo" panose="020B0609030804020204" pitchFamily="49" charset="0"/>
              </a:rPr>
              <a:t>というタンパク質と複合体を形成し</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Ras-MAP</a:t>
            </a:r>
            <a:r>
              <a:rPr lang="ja-JP" altLang="en-US" b="0">
                <a:solidFill>
                  <a:srgbClr val="CCCCCC"/>
                </a:solidFill>
                <a:effectLst/>
                <a:latin typeface="Menlo" panose="020B0609030804020204" pitchFamily="49" charset="0"/>
              </a:rPr>
              <a:t>キナーゼ経路を活性化するタンパク質です。各変異による</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の活性低下度合いと変異を病原性予測結果と比較したところ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全体として他手法よりも活性低下と病原性予測が相関していた上に</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は</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と</a:t>
            </a:r>
            <a:r>
              <a:rPr lang="en" altLang="ja-JP" b="0" dirty="0">
                <a:solidFill>
                  <a:srgbClr val="CCCCCC"/>
                </a:solidFill>
                <a:effectLst/>
                <a:latin typeface="Menlo" panose="020B0609030804020204" pitchFamily="49" charset="0"/>
              </a:rPr>
              <a:t>PP1C</a:t>
            </a:r>
            <a:r>
              <a:rPr lang="ja-JP" altLang="en-US" b="0">
                <a:solidFill>
                  <a:srgbClr val="CCCCCC"/>
                </a:solidFill>
                <a:effectLst/>
                <a:latin typeface="Menlo" panose="020B0609030804020204" pitchFamily="49" charset="0"/>
              </a:rPr>
              <a:t>の結合領域が特に病原性が高いと予測しました。これは</a:t>
            </a:r>
            <a:r>
              <a:rPr lang="en" altLang="ja-JP" b="0" dirty="0">
                <a:solidFill>
                  <a:srgbClr val="CCCCCC"/>
                </a:solidFill>
                <a:effectLst/>
                <a:latin typeface="Menlo" panose="020B0609030804020204" pitchFamily="49" charset="0"/>
              </a:rPr>
              <a:t>EVE</a:t>
            </a:r>
            <a:r>
              <a:rPr lang="ja-JP" altLang="en-US" b="0">
                <a:solidFill>
                  <a:srgbClr val="CCCCCC"/>
                </a:solidFill>
                <a:effectLst/>
                <a:latin typeface="Menlo" panose="020B0609030804020204" pitchFamily="49" charset="0"/>
              </a:rPr>
              <a:t>など他の手法では見られませんでした。また</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の</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と結合する領域は周期的な構造をとっているのですが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の予測はその周期に対応して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と相互作用する部分の変異が病原性が高いと予測していて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実験の傾向と一致していました。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23</a:t>
            </a:fld>
            <a:endParaRPr kumimoji="1" lang="ja-JP" altLang="en-US"/>
          </a:p>
        </p:txBody>
      </p:sp>
    </p:spTree>
    <p:extLst>
      <p:ext uri="{BB962C8B-B14F-4D97-AF65-F5344CB8AC3E}">
        <p14:creationId xmlns:p14="http://schemas.microsoft.com/office/powerpoint/2010/main" val="378071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というタンパク質についてです。</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はグルコースのリン酸化酵素で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膵臓でのグルコースの検知や</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肝臓でのグルコース代謝に関与しています。</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の活性が低下する変異では糖尿病になり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亢進した場合低血糖症になります。 </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の立体構造に病原性予測をマッピングして図示したところ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このように酵素の活性部位周辺では変異の病原性が高いことを予測しました。一方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アロステリック酵素周辺の変異は活性亢進による低血糖症を起こしますが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その病原性は予測できませんでした。また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変異の病原性予測は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各変異が起こった場合の</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の活性低下と相関していることがわかりました。これも他の機械学習ベースの予測手法を上回る相関になりました。</a:t>
            </a:r>
          </a:p>
          <a:p>
            <a:r>
              <a:rPr kumimoji="1" lang="ja-JP" altLang="en-US"/>
              <a:t>このように</a:t>
            </a:r>
            <a:r>
              <a:rPr kumimoji="1" lang="en-US" altLang="ja-JP" dirty="0"/>
              <a:t>,  </a:t>
            </a:r>
            <a:r>
              <a:rPr kumimoji="1" lang="en-US" altLang="ja-JP" dirty="0" err="1"/>
              <a:t>AlphaMissense</a:t>
            </a:r>
            <a:r>
              <a:rPr kumimoji="1" lang="ja-JP" altLang="en-US"/>
              <a:t>の予測は</a:t>
            </a:r>
            <a:r>
              <a:rPr kumimoji="1" lang="en-US" altLang="ja-JP" dirty="0"/>
              <a:t>, </a:t>
            </a:r>
            <a:r>
              <a:rPr kumimoji="1" lang="ja-JP" altLang="en-US"/>
              <a:t>既存の生命科学的な知見とも合致したものになっていることを示しました。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24</a:t>
            </a:fld>
            <a:endParaRPr kumimoji="1" lang="ja-JP" altLang="en-US"/>
          </a:p>
        </p:txBody>
      </p:sp>
    </p:spTree>
    <p:extLst>
      <p:ext uri="{BB962C8B-B14F-4D97-AF65-F5344CB8AC3E}">
        <p14:creationId xmlns:p14="http://schemas.microsoft.com/office/powerpoint/2010/main" val="2545568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病原性の予測からタンパク質の重要性を評価する手法を提案しました。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25</a:t>
            </a:fld>
            <a:endParaRPr kumimoji="1" lang="ja-JP" altLang="en-US"/>
          </a:p>
        </p:txBody>
      </p:sp>
    </p:spTree>
    <p:extLst>
      <p:ext uri="{BB962C8B-B14F-4D97-AF65-F5344CB8AC3E}">
        <p14:creationId xmlns:p14="http://schemas.microsoft.com/office/powerpoint/2010/main" val="2096169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筆者たちは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タンパク質中の全アミノ酸変異の病原性予測値の平均をとることで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それが全体的に高いタンパク質は生体にとって重要なタンパク質であるだろうというところから</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タンパク質の重要性を評価できるのではないかと着想しました。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そこで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各タンパク質の病原性予測値の平均を取り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その結果を</a:t>
            </a:r>
            <a:r>
              <a:rPr lang="en" altLang="ja-JP" b="0" dirty="0" err="1">
                <a:solidFill>
                  <a:srgbClr val="CCCCCC"/>
                </a:solidFill>
                <a:effectLst/>
                <a:latin typeface="Menlo" panose="020B0609030804020204" pitchFamily="49" charset="0"/>
              </a:rPr>
              <a:t>DepMap</a:t>
            </a:r>
            <a:r>
              <a:rPr lang="ja-JP" altLang="en-US" b="0">
                <a:solidFill>
                  <a:srgbClr val="CCCCCC"/>
                </a:solidFill>
                <a:effectLst/>
                <a:latin typeface="Menlo" panose="020B0609030804020204" pitchFamily="49" charset="0"/>
              </a:rPr>
              <a:t>という遺伝子の重要性についてのデータベースと比較しました。性能の比較対象としては</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という既存手法を使いました。</a:t>
            </a:r>
            <a:r>
              <a:rPr lang="en-US"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ゲノムデータベースにおける配列の変異の出現頻度から重要性を予測する頻度ベースの手法で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そのため短い遺伝子に対しては検出力が弱いことがわかっています。</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実験の結果そのような短い遺伝子に対しては</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が上回る性能になりましたが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一方長い遺伝子については</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の精度が最も高かったということです。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26</a:t>
            </a:fld>
            <a:endParaRPr kumimoji="1" lang="ja-JP" altLang="en-US"/>
          </a:p>
        </p:txBody>
      </p:sp>
    </p:spTree>
    <p:extLst>
      <p:ext uri="{BB962C8B-B14F-4D97-AF65-F5344CB8AC3E}">
        <p14:creationId xmlns:p14="http://schemas.microsoft.com/office/powerpoint/2010/main" val="1844915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こちらも予測の具体例として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SF3b</a:t>
            </a:r>
            <a:r>
              <a:rPr lang="ja-JP" altLang="en-US" b="0">
                <a:solidFill>
                  <a:srgbClr val="CCCCCC"/>
                </a:solidFill>
                <a:effectLst/>
                <a:latin typeface="Menlo" panose="020B0609030804020204" pitchFamily="49" charset="0"/>
              </a:rPr>
              <a:t>というタンパク質について詳細を調べました。</a:t>
            </a:r>
            <a:r>
              <a:rPr lang="en" altLang="ja-JP" b="0" dirty="0">
                <a:solidFill>
                  <a:srgbClr val="CCCCCC"/>
                </a:solidFill>
                <a:effectLst/>
                <a:latin typeface="Menlo" panose="020B0609030804020204" pitchFamily="49" charset="0"/>
              </a:rPr>
              <a:t>SF3b</a:t>
            </a:r>
            <a:r>
              <a:rPr lang="ja-JP" altLang="en-US" b="0">
                <a:solidFill>
                  <a:srgbClr val="CCCCCC"/>
                </a:solidFill>
                <a:effectLst/>
                <a:latin typeface="Menlo" panose="020B0609030804020204" pitchFamily="49" charset="0"/>
              </a:rPr>
              <a:t>はスプライシングに関する重要なタンパク質で</a:t>
            </a:r>
            <a:r>
              <a:rPr lang="en-US" altLang="ja-JP" b="0" dirty="0">
                <a:solidFill>
                  <a:srgbClr val="CCCCCC"/>
                </a:solidFill>
                <a:effectLst/>
                <a:latin typeface="Menlo" panose="020B0609030804020204" pitchFamily="49" charset="0"/>
              </a:rPr>
              <a:t>, 7</a:t>
            </a:r>
            <a:r>
              <a:rPr lang="ja-JP" altLang="en-US" b="0">
                <a:solidFill>
                  <a:srgbClr val="CCCCCC"/>
                </a:solidFill>
                <a:effectLst/>
                <a:latin typeface="Menlo" panose="020B0609030804020204" pitchFamily="49" charset="0"/>
              </a:rPr>
              <a:t>つのサブユニット全てが生存に重要であることがわかっていますが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そのうち</a:t>
            </a:r>
            <a:r>
              <a:rPr lang="en-US" altLang="ja-JP" b="0" dirty="0">
                <a:solidFill>
                  <a:srgbClr val="CCCCCC"/>
                </a:solidFill>
                <a:effectLst/>
                <a:latin typeface="Menlo" panose="020B0609030804020204" pitchFamily="49" charset="0"/>
              </a:rPr>
              <a:t>3</a:t>
            </a:r>
            <a:r>
              <a:rPr lang="ja-JP" altLang="en-US" b="0">
                <a:solidFill>
                  <a:srgbClr val="CCCCCC"/>
                </a:solidFill>
                <a:effectLst/>
                <a:latin typeface="Menlo" panose="020B0609030804020204" pitchFamily="49" charset="0"/>
              </a:rPr>
              <a:t>つは配列がとても短くなっています。</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ではそれら短い配列が重要だと判定できませんでしたが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では全て重要だと予測できました。</a:t>
            </a:r>
          </a:p>
          <a:p>
            <a:br>
              <a:rPr lang="ja-JP" altLang="en-US" b="0">
                <a:solidFill>
                  <a:srgbClr val="CCCCCC"/>
                </a:solidFill>
                <a:effectLst/>
                <a:latin typeface="Menlo" panose="020B0609030804020204" pitchFamily="49" charset="0"/>
              </a:rPr>
            </a:br>
            <a:endParaRPr lang="ja-JP" altLang="en-US" b="0">
              <a:solidFill>
                <a:srgbClr val="CCCCCC"/>
              </a:solidFill>
              <a:effectLst/>
              <a:latin typeface="Menlo" panose="020B0609030804020204" pitchFamily="49" charset="0"/>
            </a:endParaRP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27</a:t>
            </a:fld>
            <a:endParaRPr kumimoji="1" lang="ja-JP" altLang="en-US"/>
          </a:p>
        </p:txBody>
      </p:sp>
    </p:spTree>
    <p:extLst>
      <p:ext uri="{BB962C8B-B14F-4D97-AF65-F5344CB8AC3E}">
        <p14:creationId xmlns:p14="http://schemas.microsoft.com/office/powerpoint/2010/main" val="3840166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最後に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全タンパク質のアミノ酸変異に対する予測をして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そのデータを公開しました。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28</a:t>
            </a:fld>
            <a:endParaRPr kumimoji="1" lang="ja-JP" altLang="en-US"/>
          </a:p>
        </p:txBody>
      </p:sp>
    </p:spTree>
    <p:extLst>
      <p:ext uri="{BB962C8B-B14F-4D97-AF65-F5344CB8AC3E}">
        <p14:creationId xmlns:p14="http://schemas.microsoft.com/office/powerpoint/2010/main" val="3142931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この</a:t>
            </a:r>
            <a:r>
              <a:rPr lang="en" altLang="ja-JP" sz="2800" b="0" dirty="0" err="1">
                <a:solidFill>
                  <a:srgbClr val="CCCCCC"/>
                </a:solidFill>
                <a:effectLst/>
                <a:latin typeface="Menlo" panose="020B0609030804020204" pitchFamily="49" charset="0"/>
              </a:rPr>
              <a:t>AlphaMissense</a:t>
            </a:r>
            <a:r>
              <a:rPr lang="ja-JP" altLang="en-US" sz="2800" b="0">
                <a:solidFill>
                  <a:srgbClr val="CCCCCC"/>
                </a:solidFill>
                <a:effectLst/>
                <a:latin typeface="Menlo" panose="020B0609030804020204" pitchFamily="49" charset="0"/>
              </a:rPr>
              <a:t>の出力は病原性の度合いを数値で表したものを出力しますが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そのままでは実際に病原性となる確率がどの程度かは分かりません。そこで</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予測値と病原性となる確率が対応するように</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ClinVar</a:t>
            </a:r>
            <a:r>
              <a:rPr lang="ja-JP" altLang="en-US" sz="2800" b="0">
                <a:solidFill>
                  <a:srgbClr val="CCCCCC"/>
                </a:solidFill>
                <a:effectLst/>
                <a:latin typeface="Menlo" panose="020B0609030804020204" pitchFamily="49" charset="0"/>
              </a:rPr>
              <a:t>データセットについてシグモイド曲線のフィッティングを使ったモデルの</a:t>
            </a:r>
            <a:r>
              <a:rPr lang="en" altLang="ja-JP" sz="2800" b="0" dirty="0">
                <a:solidFill>
                  <a:srgbClr val="CCCCCC"/>
                </a:solidFill>
                <a:effectLst/>
                <a:latin typeface="Menlo" panose="020B0609030804020204" pitchFamily="49" charset="0"/>
              </a:rPr>
              <a:t>calibration</a:t>
            </a:r>
            <a:r>
              <a:rPr lang="ja-JP" altLang="en-US" sz="2800" b="0">
                <a:solidFill>
                  <a:srgbClr val="CCCCCC"/>
                </a:solidFill>
                <a:effectLst/>
                <a:latin typeface="Menlo" panose="020B0609030804020204" pitchFamily="49" charset="0"/>
              </a:rPr>
              <a:t>を行って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このように予測値と実際の予測確率の対応付けを行いました。</a:t>
            </a:r>
            <a:endParaRPr lang="en-US" altLang="ja-JP" sz="2800" b="0" dirty="0">
              <a:solidFill>
                <a:srgbClr val="CCCCCC"/>
              </a:solidFill>
              <a:effectLst/>
              <a:latin typeface="Menlo" panose="020B0609030804020204" pitchFamily="49" charset="0"/>
            </a:endParaRPr>
          </a:p>
          <a:p>
            <a:endParaRPr lang="en-US" altLang="ja-JP" sz="2800" b="0" dirty="0">
              <a:solidFill>
                <a:srgbClr val="CCCCCC"/>
              </a:solidFill>
              <a:effectLst/>
              <a:latin typeface="Menlo" panose="020B0609030804020204" pitchFamily="49" charset="0"/>
            </a:endParaRPr>
          </a:p>
          <a:p>
            <a:r>
              <a:rPr lang="ja-JP" altLang="en-US" sz="4000" b="0">
                <a:solidFill>
                  <a:srgbClr val="CCCCCC"/>
                </a:solidFill>
                <a:effectLst/>
                <a:latin typeface="Menlo" panose="020B0609030804020204" pitchFamily="49" charset="0"/>
              </a:rPr>
              <a:t>また病原性の有無の判定をするためには</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予測値の閾値</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この値以上なら病原性</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この値以下なら良性という値を決める必要があります。それがゆるすぎると誤判定も多くなるのですが</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筆者たちは</a:t>
            </a:r>
            <a:r>
              <a:rPr lang="en" altLang="ja-JP" sz="4000" b="0" dirty="0" err="1">
                <a:solidFill>
                  <a:srgbClr val="CCCCCC"/>
                </a:solidFill>
                <a:effectLst/>
                <a:latin typeface="Menlo" panose="020B0609030804020204" pitchFamily="49" charset="0"/>
              </a:rPr>
              <a:t>ClinVar</a:t>
            </a:r>
            <a:r>
              <a:rPr lang="ja-JP" altLang="en-US" sz="4000" b="0">
                <a:solidFill>
                  <a:srgbClr val="CCCCCC"/>
                </a:solidFill>
                <a:effectLst/>
                <a:latin typeface="Menlo" panose="020B0609030804020204" pitchFamily="49" charset="0"/>
              </a:rPr>
              <a:t>の</a:t>
            </a:r>
            <a:r>
              <a:rPr lang="en" altLang="ja-JP" sz="4000" b="0" dirty="0">
                <a:solidFill>
                  <a:srgbClr val="CCCCCC"/>
                </a:solidFill>
                <a:effectLst/>
                <a:latin typeface="Menlo" panose="020B0609030804020204" pitchFamily="49" charset="0"/>
              </a:rPr>
              <a:t>test set</a:t>
            </a:r>
            <a:r>
              <a:rPr lang="ja-JP" altLang="en-US" sz="4000" b="0">
                <a:solidFill>
                  <a:srgbClr val="CCCCCC"/>
                </a:solidFill>
                <a:effectLst/>
                <a:latin typeface="Menlo" panose="020B0609030804020204" pitchFamily="49" charset="0"/>
              </a:rPr>
              <a:t>について判定の</a:t>
            </a:r>
            <a:r>
              <a:rPr lang="en-US" altLang="ja-JP" sz="4000" b="0" dirty="0">
                <a:solidFill>
                  <a:srgbClr val="CCCCCC"/>
                </a:solidFill>
                <a:effectLst/>
                <a:latin typeface="Menlo" panose="020B0609030804020204" pitchFamily="49" charset="0"/>
              </a:rPr>
              <a:t>90%</a:t>
            </a:r>
            <a:r>
              <a:rPr lang="ja-JP" altLang="en-US" sz="4000" b="0">
                <a:solidFill>
                  <a:srgbClr val="CCCCCC"/>
                </a:solidFill>
                <a:effectLst/>
                <a:latin typeface="Menlo" panose="020B0609030804020204" pitchFamily="49" charset="0"/>
              </a:rPr>
              <a:t>が正解</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つまり適合率が</a:t>
            </a:r>
            <a:r>
              <a:rPr lang="en-US" altLang="ja-JP" sz="4000" b="0" dirty="0">
                <a:solidFill>
                  <a:srgbClr val="CCCCCC"/>
                </a:solidFill>
                <a:effectLst/>
                <a:latin typeface="Menlo" panose="020B0609030804020204" pitchFamily="49" charset="0"/>
              </a:rPr>
              <a:t>90%</a:t>
            </a:r>
            <a:r>
              <a:rPr lang="ja-JP" altLang="en-US" sz="4000" b="0">
                <a:solidFill>
                  <a:srgbClr val="CCCCCC"/>
                </a:solidFill>
                <a:effectLst/>
                <a:latin typeface="Menlo" panose="020B0609030804020204" pitchFamily="49" charset="0"/>
              </a:rPr>
              <a:t>となるように閾値を設定しました。</a:t>
            </a:r>
          </a:p>
          <a:p>
            <a:r>
              <a:rPr lang="ja-JP" altLang="en-US" sz="4000" b="0">
                <a:solidFill>
                  <a:srgbClr val="CCCCCC"/>
                </a:solidFill>
                <a:effectLst/>
                <a:latin typeface="Menlo" panose="020B0609030804020204" pitchFamily="49" charset="0"/>
              </a:rPr>
              <a:t>そしてこの閾値を使って全変異の病原性を予測したところ</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まあこれは予測の精度が元々高いので当たり前ですが</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他のモデルで同様に閾値を設定した場合と比べてより多くの変異に判定をつけることができました。</a:t>
            </a:r>
          </a:p>
          <a:p>
            <a:endParaRPr lang="ja-JP" altLang="en-US" sz="2800"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29</a:t>
            </a:fld>
            <a:endParaRPr kumimoji="1" lang="ja-JP" altLang="en-US"/>
          </a:p>
        </p:txBody>
      </p:sp>
    </p:spTree>
    <p:extLst>
      <p:ext uri="{BB962C8B-B14F-4D97-AF65-F5344CB8AC3E}">
        <p14:creationId xmlns:p14="http://schemas.microsoft.com/office/powerpoint/2010/main" val="92885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u="none"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3155186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そして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変異の予測のデータベースを公開しました。このように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アミノ酸の位置と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それが含まれるタンパク質と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変異先のアミノ酸</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そして先程</a:t>
            </a:r>
            <a:r>
              <a:rPr lang="en" altLang="ja-JP" sz="2800" b="0" dirty="0">
                <a:solidFill>
                  <a:srgbClr val="CCCCCC"/>
                </a:solidFill>
                <a:effectLst/>
                <a:latin typeface="Menlo" panose="020B0609030804020204" pitchFamily="49" charset="0"/>
              </a:rPr>
              <a:t>calibration</a:t>
            </a:r>
            <a:r>
              <a:rPr lang="ja-JP" altLang="en-US" sz="2800" b="0">
                <a:solidFill>
                  <a:srgbClr val="CCCCCC"/>
                </a:solidFill>
                <a:effectLst/>
                <a:latin typeface="Menlo" panose="020B0609030804020204" pitchFamily="49" charset="0"/>
              </a:rPr>
              <a:t>した病原性の予測確率</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病原性の判定が示されています。</a:t>
            </a:r>
          </a:p>
          <a:p>
            <a:r>
              <a:rPr lang="ja-JP" altLang="en-US" sz="2800" b="0">
                <a:solidFill>
                  <a:srgbClr val="CCCCCC"/>
                </a:solidFill>
                <a:effectLst/>
                <a:latin typeface="Menlo" panose="020B0609030804020204" pitchFamily="49" charset="0"/>
              </a:rPr>
              <a:t>また著者たちはファイルとして公開していたのですが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それを使って検索サイトを作った方がもういまして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タンパク質を入力すると各変異の病原性が表示されるようになっていました。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30</a:t>
            </a:fld>
            <a:endParaRPr kumimoji="1" lang="ja-JP" altLang="en-US"/>
          </a:p>
        </p:txBody>
      </p:sp>
    </p:spTree>
    <p:extLst>
      <p:ext uri="{BB962C8B-B14F-4D97-AF65-F5344CB8AC3E}">
        <p14:creationId xmlns:p14="http://schemas.microsoft.com/office/powerpoint/2010/main" val="3213539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31</a:t>
            </a:fld>
            <a:endParaRPr kumimoji="1" lang="ja-JP" altLang="en-US"/>
          </a:p>
        </p:txBody>
      </p:sp>
    </p:spTree>
    <p:extLst>
      <p:ext uri="{BB962C8B-B14F-4D97-AF65-F5344CB8AC3E}">
        <p14:creationId xmlns:p14="http://schemas.microsoft.com/office/powerpoint/2010/main" val="686128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著者らのディスカッションです。本研究の成果としては</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AlphaFold</a:t>
            </a:r>
            <a:r>
              <a:rPr lang="ja-JP" altLang="en-US" sz="2800" b="0">
                <a:solidFill>
                  <a:srgbClr val="CCCCCC"/>
                </a:solidFill>
                <a:effectLst/>
                <a:latin typeface="Menlo" panose="020B0609030804020204" pitchFamily="49" charset="0"/>
              </a:rPr>
              <a:t>など最新のモデルを組み合わせてミスセンス変異の病原性予測モデルを開発したこと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そしてモデルが様々なベンチマークデータで既存手法を上回る予測性能をしめしたこと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また全タンパク質の変異について病原性予測を公開したことをあげています。</a:t>
            </a:r>
            <a:endParaRPr lang="en-US" altLang="ja-JP" sz="2800" b="0" dirty="0">
              <a:solidFill>
                <a:srgbClr val="CCCCCC"/>
              </a:solidFill>
              <a:effectLst/>
              <a:latin typeface="Menlo" panose="020B0609030804020204" pitchFamily="49" charset="0"/>
            </a:endParaRPr>
          </a:p>
          <a:p>
            <a:endParaRPr lang="ja-JP" altLang="en-US" sz="2800" b="0">
              <a:solidFill>
                <a:srgbClr val="CCCCCC"/>
              </a:solidFill>
              <a:effectLst/>
              <a:latin typeface="Menlo" panose="020B0609030804020204" pitchFamily="49" charset="0"/>
            </a:endParaRPr>
          </a:p>
          <a:p>
            <a:r>
              <a:rPr lang="ja-JP" altLang="en-US" sz="2800" b="0">
                <a:solidFill>
                  <a:srgbClr val="CCCCCC"/>
                </a:solidFill>
                <a:effectLst/>
                <a:latin typeface="Menlo" panose="020B0609030804020204" pitchFamily="49" charset="0"/>
              </a:rPr>
              <a:t>また本研究の影響としては</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アミノ酸変異がタンパク質にどのような影響を与えるかについての理解</a:t>
            </a:r>
            <a:r>
              <a:rPr lang="en-US" altLang="ja-JP" sz="2800" b="0" dirty="0">
                <a:solidFill>
                  <a:srgbClr val="CCCCCC"/>
                </a:solidFill>
                <a:effectLst/>
                <a:latin typeface="Menlo" panose="020B0609030804020204" pitchFamily="49" charset="0"/>
              </a:rPr>
              <a:t>, </a:t>
            </a:r>
            <a:r>
              <a:rPr lang="en" altLang="ja-JP" sz="2800" b="0" dirty="0">
                <a:solidFill>
                  <a:srgbClr val="CCCCCC"/>
                </a:solidFill>
                <a:effectLst/>
                <a:latin typeface="Menlo" panose="020B0609030804020204" pitchFamily="49" charset="0"/>
              </a:rPr>
              <a:t>de novo</a:t>
            </a:r>
            <a:r>
              <a:rPr lang="ja-JP" altLang="en-US" sz="2800" b="0">
                <a:solidFill>
                  <a:srgbClr val="CCCCCC"/>
                </a:solidFill>
                <a:effectLst/>
                <a:latin typeface="Menlo" panose="020B0609030804020204" pitchFamily="49" charset="0"/>
              </a:rPr>
              <a:t>変異をもつ希少疾患患者の診断</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a:t>
            </a:r>
            <a:r>
              <a:rPr lang="en" altLang="ja-JP" sz="2800" b="0" dirty="0">
                <a:solidFill>
                  <a:srgbClr val="CCCCCC"/>
                </a:solidFill>
                <a:effectLst/>
                <a:latin typeface="Menlo" panose="020B0609030804020204" pitchFamily="49" charset="0"/>
              </a:rPr>
              <a:t>Fig.4</a:t>
            </a:r>
            <a:r>
              <a:rPr lang="ja-JP" altLang="en-US" sz="2800" b="0">
                <a:solidFill>
                  <a:srgbClr val="CCCCCC"/>
                </a:solidFill>
                <a:effectLst/>
                <a:latin typeface="Menlo" panose="020B0609030804020204" pitchFamily="49" charset="0"/>
              </a:rPr>
              <a:t>で示した生体における遺伝子の重要性の定量化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特に短い遺伝子についての定量化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などに発展するとしています。</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32</a:t>
            </a:fld>
            <a:endParaRPr kumimoji="1" lang="ja-JP" altLang="en-US"/>
          </a:p>
        </p:txBody>
      </p:sp>
    </p:spTree>
    <p:extLst>
      <p:ext uri="{BB962C8B-B14F-4D97-AF65-F5344CB8AC3E}">
        <p14:creationId xmlns:p14="http://schemas.microsoft.com/office/powerpoint/2010/main" val="1230771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ja-JP" altLang="en-US" b="0">
                <a:solidFill>
                  <a:srgbClr val="CCCCCC"/>
                </a:solidFill>
                <a:effectLst/>
                <a:latin typeface="Menlo" panose="020B0609030804020204" pitchFamily="49" charset="0"/>
              </a:rPr>
            </a:br>
            <a:r>
              <a:rPr lang="ja-JP" altLang="en-US" b="0">
                <a:solidFill>
                  <a:srgbClr val="CCCCCC"/>
                </a:solidFill>
                <a:effectLst/>
                <a:latin typeface="Menlo" panose="020B0609030804020204" pitchFamily="49" charset="0"/>
              </a:rPr>
              <a:t>所感と将来展望です。</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など既存モデルを組み合わせたモデルではありますが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全体としてはとても画期的で高性能なモデルになっていると思いました。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また今回はミスセンス変異の予測でしたが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モデルを他のタスクに応用する研究も考えられると思いました。例えば</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タンパク質と化合物のドッキングシミュレーションなどです。まあもうあるかもしれませんけれども。言語処理の</a:t>
            </a:r>
            <a:r>
              <a:rPr lang="en" altLang="ja-JP" b="0" dirty="0">
                <a:solidFill>
                  <a:srgbClr val="CCCCCC"/>
                </a:solidFill>
                <a:effectLst/>
                <a:latin typeface="Menlo" panose="020B0609030804020204" pitchFamily="49" charset="0"/>
              </a:rPr>
              <a:t>GPT</a:t>
            </a:r>
            <a:r>
              <a:rPr lang="ja-JP" altLang="en-US" b="0">
                <a:solidFill>
                  <a:srgbClr val="CCCCCC"/>
                </a:solidFill>
                <a:effectLst/>
                <a:latin typeface="Menlo" panose="020B0609030804020204" pitchFamily="49" charset="0"/>
              </a:rPr>
              <a:t>のように</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がタンパク質関連タスクの</a:t>
            </a:r>
            <a:r>
              <a:rPr lang="en" altLang="ja-JP" b="0" dirty="0">
                <a:solidFill>
                  <a:srgbClr val="CCCCCC"/>
                </a:solidFill>
                <a:effectLst/>
                <a:latin typeface="Menlo" panose="020B0609030804020204" pitchFamily="49" charset="0"/>
              </a:rPr>
              <a:t>Foundation model</a:t>
            </a:r>
            <a:r>
              <a:rPr lang="ja-JP" altLang="en-US" b="0">
                <a:solidFill>
                  <a:srgbClr val="CCCCCC"/>
                </a:solidFill>
                <a:effectLst/>
                <a:latin typeface="Menlo" panose="020B0609030804020204" pitchFamily="49" charset="0"/>
              </a:rPr>
              <a:t>になっていくのかもしれないと思いました。</a:t>
            </a:r>
          </a:p>
          <a:p>
            <a:r>
              <a:rPr lang="ja-JP" altLang="en-US" b="0">
                <a:solidFill>
                  <a:srgbClr val="CCCCCC"/>
                </a:solidFill>
                <a:effectLst/>
                <a:latin typeface="Menlo" panose="020B0609030804020204" pitchFamily="49" charset="0"/>
              </a:rPr>
              <a:t>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タンパク質にはその活性が低下すると疾患になる場合と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活性が上昇すると疾患になる場合がありますが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そのどちらかをタンパク質ごとに区別して予測できているのかも気になりました。類似したタンパク質でも発現する条件によって変わる場合もありますし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できればそれぞれの性質のタンパク質ごとに</a:t>
            </a:r>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評価してほしかったと思いました。また評価用のデータセットのそれらの割合が偏っていないかなども気になりました。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また今回はミスセンス変異に注目していましたが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それ以外のナンセンス変異やフレームシフトなどに応用可能かどうかも気になりました。このモデルはマスクしたアミノ酸を予測するというタスクを事前学習で行なっているので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ミスセンス変異が最も応用しやすいのだと思いますが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この部分のタスクを改変すれば応用できるかもしれないと思いました。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33</a:t>
            </a:fld>
            <a:endParaRPr kumimoji="1" lang="ja-JP" altLang="en-US"/>
          </a:p>
        </p:txBody>
      </p:sp>
    </p:spTree>
    <p:extLst>
      <p:ext uri="{BB962C8B-B14F-4D97-AF65-F5344CB8AC3E}">
        <p14:creationId xmlns:p14="http://schemas.microsoft.com/office/powerpoint/2010/main" val="2192884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以上です。ご清聴ありがとうございました。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34</a:t>
            </a:fld>
            <a:endParaRPr kumimoji="1" lang="ja-JP" altLang="en-US"/>
          </a:p>
        </p:txBody>
      </p:sp>
    </p:spTree>
    <p:extLst>
      <p:ext uri="{BB962C8B-B14F-4D97-AF65-F5344CB8AC3E}">
        <p14:creationId xmlns:p14="http://schemas.microsoft.com/office/powerpoint/2010/main" val="3772726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36</a:t>
            </a:fld>
            <a:endParaRPr kumimoji="1" lang="ja-JP" altLang="en-US"/>
          </a:p>
        </p:txBody>
      </p:sp>
    </p:spTree>
    <p:extLst>
      <p:ext uri="{BB962C8B-B14F-4D97-AF65-F5344CB8AC3E}">
        <p14:creationId xmlns:p14="http://schemas.microsoft.com/office/powerpoint/2010/main" val="3414373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37</a:t>
            </a:fld>
            <a:endParaRPr kumimoji="1" lang="ja-JP" altLang="en-US"/>
          </a:p>
        </p:txBody>
      </p:sp>
    </p:spTree>
    <p:extLst>
      <p:ext uri="{BB962C8B-B14F-4D97-AF65-F5344CB8AC3E}">
        <p14:creationId xmlns:p14="http://schemas.microsoft.com/office/powerpoint/2010/main" val="197303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38</a:t>
            </a:fld>
            <a:endParaRPr kumimoji="1" lang="ja-JP" altLang="en-US"/>
          </a:p>
        </p:txBody>
      </p:sp>
    </p:spTree>
    <p:extLst>
      <p:ext uri="{BB962C8B-B14F-4D97-AF65-F5344CB8AC3E}">
        <p14:creationId xmlns:p14="http://schemas.microsoft.com/office/powerpoint/2010/main" val="4271644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39</a:t>
            </a:fld>
            <a:endParaRPr kumimoji="1" lang="ja-JP" altLang="en-US"/>
          </a:p>
        </p:txBody>
      </p:sp>
    </p:spTree>
    <p:extLst>
      <p:ext uri="{BB962C8B-B14F-4D97-AF65-F5344CB8AC3E}">
        <p14:creationId xmlns:p14="http://schemas.microsoft.com/office/powerpoint/2010/main" val="951319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40</a:t>
            </a:fld>
            <a:endParaRPr kumimoji="1" lang="ja-JP" altLang="en-US"/>
          </a:p>
        </p:txBody>
      </p:sp>
    </p:spTree>
    <p:extLst>
      <p:ext uri="{BB962C8B-B14F-4D97-AF65-F5344CB8AC3E}">
        <p14:creationId xmlns:p14="http://schemas.microsoft.com/office/powerpoint/2010/main" val="113732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3FAD5-1BBF-2AF3-D358-DF1B2DFDFB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DA5CA33-7753-49E2-408D-B52F0275C1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CE7A834-8814-4313-83F1-9A3733E96A8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84C04AC-1672-FF5B-2022-DDF1ABFCD74F}"/>
              </a:ext>
            </a:extLst>
          </p:cNvPr>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8391087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41</a:t>
            </a:fld>
            <a:endParaRPr kumimoji="1" lang="ja-JP" altLang="en-US"/>
          </a:p>
        </p:txBody>
      </p:sp>
    </p:spTree>
    <p:extLst>
      <p:ext uri="{BB962C8B-B14F-4D97-AF65-F5344CB8AC3E}">
        <p14:creationId xmlns:p14="http://schemas.microsoft.com/office/powerpoint/2010/main" val="2515578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42</a:t>
            </a:fld>
            <a:endParaRPr kumimoji="1" lang="ja-JP" altLang="en-US"/>
          </a:p>
        </p:txBody>
      </p:sp>
    </p:spTree>
    <p:extLst>
      <p:ext uri="{BB962C8B-B14F-4D97-AF65-F5344CB8AC3E}">
        <p14:creationId xmlns:p14="http://schemas.microsoft.com/office/powerpoint/2010/main" val="2067096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43</a:t>
            </a:fld>
            <a:endParaRPr kumimoji="1" lang="ja-JP" altLang="en-US"/>
          </a:p>
        </p:txBody>
      </p:sp>
    </p:spTree>
    <p:extLst>
      <p:ext uri="{BB962C8B-B14F-4D97-AF65-F5344CB8AC3E}">
        <p14:creationId xmlns:p14="http://schemas.microsoft.com/office/powerpoint/2010/main" val="1071557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44</a:t>
            </a:fld>
            <a:endParaRPr kumimoji="1" lang="ja-JP" altLang="en-US"/>
          </a:p>
        </p:txBody>
      </p:sp>
    </p:spTree>
    <p:extLst>
      <p:ext uri="{BB962C8B-B14F-4D97-AF65-F5344CB8AC3E}">
        <p14:creationId xmlns:p14="http://schemas.microsoft.com/office/powerpoint/2010/main" val="28317925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45</a:t>
            </a:fld>
            <a:endParaRPr kumimoji="1" lang="ja-JP" altLang="en-US"/>
          </a:p>
        </p:txBody>
      </p:sp>
    </p:spTree>
    <p:extLst>
      <p:ext uri="{BB962C8B-B14F-4D97-AF65-F5344CB8AC3E}">
        <p14:creationId xmlns:p14="http://schemas.microsoft.com/office/powerpoint/2010/main" val="2918793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46</a:t>
            </a:fld>
            <a:endParaRPr kumimoji="1" lang="ja-JP" altLang="en-US"/>
          </a:p>
        </p:txBody>
      </p:sp>
    </p:spTree>
    <p:extLst>
      <p:ext uri="{BB962C8B-B14F-4D97-AF65-F5344CB8AC3E}">
        <p14:creationId xmlns:p14="http://schemas.microsoft.com/office/powerpoint/2010/main" val="2779996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47</a:t>
            </a:fld>
            <a:endParaRPr kumimoji="1" lang="ja-JP" altLang="en-US"/>
          </a:p>
        </p:txBody>
      </p:sp>
    </p:spTree>
    <p:extLst>
      <p:ext uri="{BB962C8B-B14F-4D97-AF65-F5344CB8AC3E}">
        <p14:creationId xmlns:p14="http://schemas.microsoft.com/office/powerpoint/2010/main" val="976908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48</a:t>
            </a:fld>
            <a:endParaRPr kumimoji="1" lang="ja-JP" altLang="en-US"/>
          </a:p>
        </p:txBody>
      </p:sp>
    </p:spTree>
    <p:extLst>
      <p:ext uri="{BB962C8B-B14F-4D97-AF65-F5344CB8AC3E}">
        <p14:creationId xmlns:p14="http://schemas.microsoft.com/office/powerpoint/2010/main" val="792327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49</a:t>
            </a:fld>
            <a:endParaRPr kumimoji="1" lang="ja-JP" altLang="en-US"/>
          </a:p>
        </p:txBody>
      </p:sp>
    </p:spTree>
    <p:extLst>
      <p:ext uri="{BB962C8B-B14F-4D97-AF65-F5344CB8AC3E}">
        <p14:creationId xmlns:p14="http://schemas.microsoft.com/office/powerpoint/2010/main" val="585257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50</a:t>
            </a:fld>
            <a:endParaRPr kumimoji="1" lang="ja-JP" altLang="en-US"/>
          </a:p>
        </p:txBody>
      </p:sp>
    </p:spTree>
    <p:extLst>
      <p:ext uri="{BB962C8B-B14F-4D97-AF65-F5344CB8AC3E}">
        <p14:creationId xmlns:p14="http://schemas.microsoft.com/office/powerpoint/2010/main" val="270277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4183836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51</a:t>
            </a:fld>
            <a:endParaRPr kumimoji="1" lang="ja-JP" altLang="en-US"/>
          </a:p>
        </p:txBody>
      </p:sp>
    </p:spTree>
    <p:extLst>
      <p:ext uri="{BB962C8B-B14F-4D97-AF65-F5344CB8AC3E}">
        <p14:creationId xmlns:p14="http://schemas.microsoft.com/office/powerpoint/2010/main" val="1607211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5CFDE-5273-D222-C3E8-0875BAE2C3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FDE0B9-302E-4265-EE9E-72BF52DE31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BB24BD-EC95-0064-9723-14003128D91B}"/>
              </a:ext>
            </a:extLst>
          </p:cNvPr>
          <p:cNvSpPr>
            <a:spLocks noGrp="1"/>
          </p:cNvSpPr>
          <p:nvPr>
            <p:ph type="body" idx="1"/>
          </p:nvPr>
        </p:nvSpPr>
        <p:spPr/>
        <p:txBody>
          <a:bodyPr/>
          <a:lstStyle/>
          <a:p>
            <a:r>
              <a:rPr kumimoji="1" lang="ja-JP" altLang="en-US" dirty="0"/>
              <a:t>まずは</a:t>
            </a:r>
          </a:p>
        </p:txBody>
      </p:sp>
      <p:sp>
        <p:nvSpPr>
          <p:cNvPr id="4" name="スライド番号プレースホルダー 3">
            <a:extLst>
              <a:ext uri="{FF2B5EF4-FFF2-40B4-BE49-F238E27FC236}">
                <a16:creationId xmlns:a16="http://schemas.microsoft.com/office/drawing/2014/main" id="{67666593-76EE-A066-E434-772B7CCAA645}"/>
              </a:ext>
            </a:extLst>
          </p:cNvPr>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541020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155264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74354-F44E-088D-D4B6-396508FB01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90DC9D-A6CD-A7C6-A53C-D5500E126C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F8AD6F-1034-0D7A-E75B-B9967F9C23B3}"/>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212CC1E5-00CA-8DC1-A657-04F00CA8E4F8}"/>
              </a:ext>
            </a:extLst>
          </p:cNvPr>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420376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D3191-BC96-F3CD-0848-DA60A3EB88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3E255-46EE-95B0-39B9-9D81147835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6898DE8-AC1F-675C-9020-5B6C0064B18F}"/>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4DCC2652-3204-DEFE-89E4-D02CAB8784AC}"/>
              </a:ext>
            </a:extLst>
          </p:cNvPr>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3759578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2024/11/30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2024/11/30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alphamissense.hegelab.org/search"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0BB703B-E5AA-6F0A-7D93-90B5004AAE2B}"/>
              </a:ext>
            </a:extLst>
          </p:cNvPr>
          <p:cNvSpPr txBox="1"/>
          <p:nvPr/>
        </p:nvSpPr>
        <p:spPr>
          <a:xfrm>
            <a:off x="160930" y="736317"/>
            <a:ext cx="8841189" cy="523220"/>
          </a:xfrm>
          <a:prstGeom prst="rect">
            <a:avLst/>
          </a:prstGeom>
          <a:noFill/>
        </p:spPr>
        <p:txBody>
          <a:bodyPr wrap="square" rtlCol="0">
            <a:spAutoFit/>
          </a:bodyPr>
          <a:lstStyle/>
          <a:p>
            <a:pPr algn="ctr"/>
            <a:r>
              <a:rPr kumimoji="1" lang="ja-JP" altLang="en-US" sz="2800" b="1" dirty="0">
                <a:solidFill>
                  <a:schemeClr val="tx1">
                    <a:lumMod val="75000"/>
                    <a:lumOff val="25000"/>
                  </a:schemeClr>
                </a:solidFill>
                <a:latin typeface="Arial" panose="020B0604020202020204" pitchFamily="34" charset="0"/>
                <a:cs typeface="Arial" panose="020B0604020202020204" pitchFamily="34" charset="0"/>
              </a:rPr>
              <a:t>生体分子構造予測の最前線</a:t>
            </a:r>
            <a:endParaRPr kumimoji="1" lang="en-US" altLang="ja-JP" sz="28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AEDA389-6B7E-EDDA-CB08-68C11430D1F1}"/>
              </a:ext>
            </a:extLst>
          </p:cNvPr>
          <p:cNvSpPr txBox="1"/>
          <p:nvPr/>
        </p:nvSpPr>
        <p:spPr>
          <a:xfrm>
            <a:off x="0" y="-3626"/>
            <a:ext cx="4185068" cy="338554"/>
          </a:xfrm>
          <a:prstGeom prst="rect">
            <a:avLst/>
          </a:prstGeom>
          <a:noFill/>
        </p:spPr>
        <p:txBody>
          <a:bodyPr wrap="square" rtlCol="0">
            <a:spAutoFit/>
          </a:bodyPr>
          <a:lstStyle/>
          <a:p>
            <a:r>
              <a:rPr lang="en" altLang="ja-JP" sz="1600" dirty="0">
                <a:solidFill>
                  <a:schemeClr val="tx1">
                    <a:lumMod val="95000"/>
                    <a:lumOff val="5000"/>
                  </a:schemeClr>
                </a:solidFill>
                <a:latin typeface="Arial" panose="020B0604020202020204" pitchFamily="34" charset="0"/>
                <a:cs typeface="Arial" panose="020B0604020202020204" pitchFamily="34" charset="0"/>
              </a:rPr>
              <a:t>2024/12/9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バイオセミナー </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FE266753-A4AD-F611-B837-DFB358882875}"/>
              </a:ext>
            </a:extLst>
          </p:cNvPr>
          <p:cNvSpPr txBox="1"/>
          <p:nvPr/>
        </p:nvSpPr>
        <p:spPr>
          <a:xfrm>
            <a:off x="4958932" y="-3626"/>
            <a:ext cx="4185068" cy="584775"/>
          </a:xfrm>
          <a:prstGeom prst="rect">
            <a:avLst/>
          </a:prstGeom>
          <a:noFill/>
        </p:spPr>
        <p:txBody>
          <a:bodyPr wrap="square" rtlCol="0">
            <a:spAutoFit/>
          </a:bodyPr>
          <a:lstStyle/>
          <a:p>
            <a:pPr algn="r"/>
            <a:r>
              <a:rPr lang="ja-JP" altLang="en-US" sz="1600">
                <a:solidFill>
                  <a:schemeClr val="tx1">
                    <a:lumMod val="95000"/>
                    <a:lumOff val="5000"/>
                  </a:schemeClr>
                </a:solidFill>
                <a:latin typeface="Arial" panose="020B0604020202020204" pitchFamily="34" charset="0"/>
                <a:cs typeface="Arial" panose="020B0604020202020204" pitchFamily="34" charset="0"/>
              </a:rPr>
              <a:t>根本班</a:t>
            </a:r>
            <a:endParaRPr lang="en-US" altLang="ja-JP" sz="1600" dirty="0">
              <a:solidFill>
                <a:schemeClr val="tx1">
                  <a:lumMod val="95000"/>
                  <a:lumOff val="5000"/>
                </a:schemeClr>
              </a:solidFill>
              <a:latin typeface="Arial" panose="020B0604020202020204" pitchFamily="34" charset="0"/>
              <a:cs typeface="Arial" panose="020B0604020202020204" pitchFamily="34" charset="0"/>
            </a:endParaRPr>
          </a:p>
          <a:p>
            <a:pPr algn="r"/>
            <a:r>
              <a:rPr lang="en-US" altLang="ja-JP" sz="1600" dirty="0">
                <a:solidFill>
                  <a:schemeClr val="tx1">
                    <a:lumMod val="95000"/>
                    <a:lumOff val="5000"/>
                  </a:schemeClr>
                </a:solidFill>
                <a:latin typeface="Arial" panose="020B0604020202020204" pitchFamily="34" charset="0"/>
                <a:cs typeface="Arial" panose="020B0604020202020204" pitchFamily="34" charset="0"/>
              </a:rPr>
              <a:t>M2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吉開泰裕</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B9BE7FCC-12C1-296E-2B4E-889027A7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54" y="2135606"/>
            <a:ext cx="4376431" cy="3073379"/>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8D01C05-6AD8-F56A-F00F-92C3A6E853C0}"/>
              </a:ext>
            </a:extLst>
          </p:cNvPr>
          <p:cNvSpPr txBox="1"/>
          <p:nvPr/>
        </p:nvSpPr>
        <p:spPr>
          <a:xfrm>
            <a:off x="160930" y="1188204"/>
            <a:ext cx="8841189" cy="369332"/>
          </a:xfrm>
          <a:prstGeom prst="rect">
            <a:avLst/>
          </a:prstGeom>
          <a:noFill/>
        </p:spPr>
        <p:txBody>
          <a:bodyPr wrap="square" rtlCol="0">
            <a:spAutoFit/>
          </a:bodyPr>
          <a:lstStyle/>
          <a:p>
            <a:pPr algn="ctr"/>
            <a:r>
              <a:rPr kumimoji="1" lang="en-US" altLang="ja-JP" b="1" dirty="0" err="1">
                <a:solidFill>
                  <a:schemeClr val="tx1">
                    <a:lumMod val="75000"/>
                    <a:lumOff val="25000"/>
                  </a:schemeClr>
                </a:solidFill>
                <a:latin typeface="Arial" panose="020B0604020202020204" pitchFamily="34" charset="0"/>
                <a:cs typeface="Arial" panose="020B0604020202020204" pitchFamily="34" charset="0"/>
              </a:rPr>
              <a:t>RoseTTA</a:t>
            </a:r>
            <a:r>
              <a:rPr kumimoji="1" lang="en-US" altLang="ja-JP" b="1" dirty="0">
                <a:solidFill>
                  <a:schemeClr val="tx1">
                    <a:lumMod val="75000"/>
                    <a:lumOff val="25000"/>
                  </a:schemeClr>
                </a:solidFill>
                <a:latin typeface="Arial" panose="020B0604020202020204" pitchFamily="34" charset="0"/>
                <a:cs typeface="Arial" panose="020B0604020202020204" pitchFamily="34" charset="0"/>
              </a:rPr>
              <a:t> Fold All-Atom </a:t>
            </a:r>
            <a:r>
              <a:rPr kumimoji="1" lang="ja-JP" altLang="en-US" b="1">
                <a:solidFill>
                  <a:schemeClr val="tx1">
                    <a:lumMod val="75000"/>
                    <a:lumOff val="25000"/>
                  </a:schemeClr>
                </a:solidFill>
                <a:latin typeface="Arial" panose="020B0604020202020204" pitchFamily="34" charset="0"/>
                <a:cs typeface="Arial" panose="020B0604020202020204" pitchFamily="34" charset="0"/>
              </a:rPr>
              <a:t>と </a:t>
            </a:r>
            <a:r>
              <a:rPr kumimoji="1" lang="en-US" altLang="ja-JP" b="1" dirty="0">
                <a:solidFill>
                  <a:schemeClr val="tx1">
                    <a:lumMod val="75000"/>
                    <a:lumOff val="25000"/>
                  </a:schemeClr>
                </a:solidFill>
                <a:latin typeface="Arial" panose="020B0604020202020204" pitchFamily="34" charset="0"/>
                <a:cs typeface="Arial" panose="020B0604020202020204" pitchFamily="34" charset="0"/>
              </a:rPr>
              <a:t>AlphaFold3</a:t>
            </a:r>
          </a:p>
        </p:txBody>
      </p:sp>
      <p:pic>
        <p:nvPicPr>
          <p:cNvPr id="8" name="Picture 2" descr="Fig. 2">
            <a:extLst>
              <a:ext uri="{FF2B5EF4-FFF2-40B4-BE49-F238E27FC236}">
                <a16:creationId xmlns:a16="http://schemas.microsoft.com/office/drawing/2014/main" id="{92B88D55-EE70-E1C2-FCE0-EFAD2E50F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363" y="2119506"/>
            <a:ext cx="4399200" cy="3744000"/>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837A822A-344C-347E-C47B-0E0F1D83F110}"/>
              </a:ext>
            </a:extLst>
          </p:cNvPr>
          <p:cNvSpPr txBox="1"/>
          <p:nvPr/>
        </p:nvSpPr>
        <p:spPr>
          <a:xfrm>
            <a:off x="188415" y="5229010"/>
            <a:ext cx="4185068" cy="523220"/>
          </a:xfrm>
          <a:prstGeom prst="rect">
            <a:avLst/>
          </a:prstGeom>
          <a:noFill/>
        </p:spPr>
        <p:txBody>
          <a:bodyPr wrap="square" rtlCol="0">
            <a:spAutoFit/>
          </a:bodyPr>
          <a:lstStyle/>
          <a:p>
            <a:pPr algn="ctr"/>
            <a:r>
              <a:rPr kumimoji="1" lang="en-US" altLang="ja-JP" sz="1400" dirty="0">
                <a:solidFill>
                  <a:schemeClr val="accent6">
                    <a:lumMod val="75000"/>
                  </a:schemeClr>
                </a:solidFill>
                <a:latin typeface="Arial" panose="020B0604020202020204" pitchFamily="34" charset="0"/>
                <a:cs typeface="Arial" panose="020B0604020202020204" pitchFamily="34" charset="0"/>
              </a:rPr>
              <a:t>Generalized biomolecular modeling and design</a:t>
            </a:r>
          </a:p>
          <a:p>
            <a:pPr algn="ctr"/>
            <a:r>
              <a:rPr kumimoji="1" lang="en-US" altLang="ja-JP" sz="1400" dirty="0">
                <a:solidFill>
                  <a:schemeClr val="accent6">
                    <a:lumMod val="75000"/>
                  </a:schemeClr>
                </a:solidFill>
                <a:latin typeface="Arial" panose="020B0604020202020204" pitchFamily="34" charset="0"/>
                <a:cs typeface="Arial" panose="020B0604020202020204" pitchFamily="34" charset="0"/>
              </a:rPr>
              <a:t>with </a:t>
            </a:r>
            <a:r>
              <a:rPr kumimoji="1" lang="en-US" altLang="ja-JP" sz="1400" dirty="0" err="1">
                <a:solidFill>
                  <a:schemeClr val="accent6">
                    <a:lumMod val="75000"/>
                  </a:schemeClr>
                </a:solidFill>
                <a:latin typeface="Arial" panose="020B0604020202020204" pitchFamily="34" charset="0"/>
                <a:cs typeface="Arial" panose="020B0604020202020204" pitchFamily="34" charset="0"/>
              </a:rPr>
              <a:t>RoseTTAFold</a:t>
            </a:r>
            <a:r>
              <a:rPr kumimoji="1" lang="en-US" altLang="ja-JP" sz="1400" dirty="0">
                <a:solidFill>
                  <a:schemeClr val="accent6">
                    <a:lumMod val="75000"/>
                  </a:schemeClr>
                </a:solidFill>
                <a:latin typeface="Arial" panose="020B0604020202020204" pitchFamily="34" charset="0"/>
                <a:cs typeface="Arial" panose="020B0604020202020204" pitchFamily="34" charset="0"/>
              </a:rPr>
              <a:t> All-Atom</a:t>
            </a:r>
          </a:p>
        </p:txBody>
      </p:sp>
      <p:sp>
        <p:nvSpPr>
          <p:cNvPr id="5" name="テキスト ボックス 4">
            <a:extLst>
              <a:ext uri="{FF2B5EF4-FFF2-40B4-BE49-F238E27FC236}">
                <a16:creationId xmlns:a16="http://schemas.microsoft.com/office/drawing/2014/main" id="{994190CF-1943-9358-AAF1-66FFECD74DBD}"/>
              </a:ext>
            </a:extLst>
          </p:cNvPr>
          <p:cNvSpPr txBox="1"/>
          <p:nvPr/>
        </p:nvSpPr>
        <p:spPr>
          <a:xfrm>
            <a:off x="4848220" y="5881903"/>
            <a:ext cx="4049486" cy="523220"/>
          </a:xfrm>
          <a:prstGeom prst="rect">
            <a:avLst/>
          </a:prstGeom>
          <a:noFill/>
        </p:spPr>
        <p:txBody>
          <a:bodyPr wrap="square" rtlCol="0">
            <a:spAutoFit/>
          </a:bodyPr>
          <a:lstStyle/>
          <a:p>
            <a:pPr algn="ctr"/>
            <a:r>
              <a:rPr kumimoji="1" lang="en-US" altLang="ja-JP" sz="1400" dirty="0">
                <a:solidFill>
                  <a:schemeClr val="accent2">
                    <a:lumMod val="75000"/>
                  </a:schemeClr>
                </a:solidFill>
                <a:latin typeface="Arial" panose="020B0604020202020204" pitchFamily="34" charset="0"/>
                <a:cs typeface="Arial" panose="020B0604020202020204" pitchFamily="34" charset="0"/>
              </a:rPr>
              <a:t>Accurate structure prediction of </a:t>
            </a:r>
          </a:p>
          <a:p>
            <a:pPr algn="ctr"/>
            <a:r>
              <a:rPr kumimoji="1" lang="en-US" altLang="ja-JP" sz="1400" dirty="0">
                <a:solidFill>
                  <a:schemeClr val="accent2">
                    <a:lumMod val="75000"/>
                  </a:schemeClr>
                </a:solidFill>
                <a:latin typeface="Arial" panose="020B0604020202020204" pitchFamily="34" charset="0"/>
                <a:cs typeface="Arial" panose="020B0604020202020204" pitchFamily="34" charset="0"/>
              </a:rPr>
              <a:t>biomolecular interactions with AlphaFold 3</a:t>
            </a:r>
            <a:endParaRPr kumimoji="1" lang="ja-JP" altLang="en-US" sz="1400" dirty="0">
              <a:solidFill>
                <a:schemeClr val="accent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D14B0-C4FA-4634-2B6E-600557DE189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E912270E-0F8D-4D01-E72C-24949AE53771}"/>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背景</a:t>
            </a:r>
            <a:r>
              <a:rPr kumimoji="1" lang="en-US" altLang="ja-JP" sz="2200" b="1" dirty="0"/>
              <a:t>: </a:t>
            </a:r>
            <a:r>
              <a:rPr kumimoji="1" lang="en-US" altLang="ja-JP" sz="2200" b="1" dirty="0" err="1"/>
              <a:t>RoseTTAFold</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1F990B3E-CCB9-B08A-E805-D13E3284B8C0}"/>
              </a:ext>
            </a:extLst>
          </p:cNvPr>
          <p:cNvSpPr txBox="1"/>
          <p:nvPr/>
        </p:nvSpPr>
        <p:spPr>
          <a:xfrm>
            <a:off x="174470" y="843683"/>
            <a:ext cx="4087316" cy="338554"/>
          </a:xfrm>
          <a:prstGeom prst="rect">
            <a:avLst/>
          </a:prstGeom>
          <a:noFill/>
        </p:spPr>
        <p:txBody>
          <a:bodyPr wrap="square" rtlCol="0">
            <a:spAutoFit/>
          </a:bodyPr>
          <a:lstStyle/>
          <a:p>
            <a:r>
              <a:rPr kumimoji="1" lang="en-US" altLang="ja-JP" sz="1600" dirty="0" err="1">
                <a:solidFill>
                  <a:schemeClr val="tx1">
                    <a:lumMod val="85000"/>
                    <a:lumOff val="15000"/>
                  </a:schemeClr>
                </a:solidFill>
              </a:rPr>
              <a:t>RFdiffusion</a:t>
            </a:r>
            <a:endParaRPr kumimoji="1" lang="en-US" altLang="ja-JP" sz="1600" dirty="0">
              <a:solidFill>
                <a:schemeClr val="tx1">
                  <a:lumMod val="85000"/>
                  <a:lumOff val="15000"/>
                </a:schemeClr>
              </a:solidFill>
            </a:endParaRPr>
          </a:p>
        </p:txBody>
      </p:sp>
      <p:sp>
        <p:nvSpPr>
          <p:cNvPr id="15" name="正方形/長方形 14">
            <a:extLst>
              <a:ext uri="{FF2B5EF4-FFF2-40B4-BE49-F238E27FC236}">
                <a16:creationId xmlns:a16="http://schemas.microsoft.com/office/drawing/2014/main" id="{E53CC959-764C-3B0B-B617-CD574914DBB4}"/>
              </a:ext>
            </a:extLst>
          </p:cNvPr>
          <p:cNvSpPr/>
          <p:nvPr/>
        </p:nvSpPr>
        <p:spPr>
          <a:xfrm>
            <a:off x="94518" y="859960"/>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7" name="テキスト ボックス 6">
            <a:extLst>
              <a:ext uri="{FF2B5EF4-FFF2-40B4-BE49-F238E27FC236}">
                <a16:creationId xmlns:a16="http://schemas.microsoft.com/office/drawing/2014/main" id="{7050F1B8-CB0A-68EF-FBA7-384A30DC4D8A}"/>
              </a:ext>
            </a:extLst>
          </p:cNvPr>
          <p:cNvSpPr txBox="1"/>
          <p:nvPr/>
        </p:nvSpPr>
        <p:spPr>
          <a:xfrm>
            <a:off x="99868" y="538124"/>
            <a:ext cx="7367668" cy="307777"/>
          </a:xfrm>
          <a:prstGeom prst="rect">
            <a:avLst/>
          </a:prstGeom>
          <a:noFill/>
        </p:spPr>
        <p:txBody>
          <a:bodyPr wrap="square">
            <a:spAutoFit/>
          </a:bodyPr>
          <a:lstStyle/>
          <a:p>
            <a:r>
              <a:rPr lang="en-US" altLang="ja-JP" sz="1400" dirty="0"/>
              <a:t>Baker</a:t>
            </a:r>
            <a:r>
              <a:rPr lang="ja-JP" altLang="en-US" sz="1400"/>
              <a:t>らは</a:t>
            </a:r>
            <a:r>
              <a:rPr lang="en-US" altLang="ja-JP" sz="1400" dirty="0"/>
              <a:t>, </a:t>
            </a:r>
            <a:r>
              <a:rPr lang="ja-JP" altLang="en-US" sz="1400"/>
              <a:t>これまでタンパク質の立体構造予測モデル</a:t>
            </a:r>
            <a:r>
              <a:rPr lang="en-US" altLang="ja-JP" sz="1400" dirty="0" err="1"/>
              <a:t>RoseTTAFold</a:t>
            </a:r>
            <a:r>
              <a:rPr lang="ja-JP" altLang="en-US" sz="1400"/>
              <a:t>の開発を行ってきた</a:t>
            </a:r>
            <a:endParaRPr lang="ja-JP" altLang="en-US" sz="1400" dirty="0"/>
          </a:p>
        </p:txBody>
      </p:sp>
      <p:sp>
        <p:nvSpPr>
          <p:cNvPr id="2" name="正方形/長方形 1">
            <a:extLst>
              <a:ext uri="{FF2B5EF4-FFF2-40B4-BE49-F238E27FC236}">
                <a16:creationId xmlns:a16="http://schemas.microsoft.com/office/drawing/2014/main" id="{46A25857-41B4-FCCA-0322-4441687BB8C5}"/>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Tree>
    <p:extLst>
      <p:ext uri="{BB962C8B-B14F-4D97-AF65-F5344CB8AC3E}">
        <p14:creationId xmlns:p14="http://schemas.microsoft.com/office/powerpoint/2010/main" val="2087662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C4D00-9D9A-BF60-6347-AFB30343DEF5}"/>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3A54AA-3AEA-CF48-94C0-200E461F3E94}"/>
              </a:ext>
            </a:extLst>
          </p:cNvPr>
          <p:cNvSpPr/>
          <p:nvPr/>
        </p:nvSpPr>
        <p:spPr>
          <a:xfrm>
            <a:off x="0" y="0"/>
            <a:ext cx="9144000" cy="4596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背景</a:t>
            </a:r>
            <a:r>
              <a:rPr kumimoji="1" lang="en-US" altLang="ja-JP" sz="2200" b="1" dirty="0"/>
              <a:t>: AlphaFold</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正方形/長方形 9">
            <a:extLst>
              <a:ext uri="{FF2B5EF4-FFF2-40B4-BE49-F238E27FC236}">
                <a16:creationId xmlns:a16="http://schemas.microsoft.com/office/drawing/2014/main" id="{A8A0358D-4E03-E8EA-015F-992C62339657}"/>
              </a:ext>
            </a:extLst>
          </p:cNvPr>
          <p:cNvSpPr/>
          <p:nvPr/>
        </p:nvSpPr>
        <p:spPr>
          <a:xfrm>
            <a:off x="7762009" y="83128"/>
            <a:ext cx="1310554" cy="30600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1"/>
                </a:solidFill>
              </a:rPr>
              <a:t>AlphaFold3</a:t>
            </a:r>
          </a:p>
        </p:txBody>
      </p:sp>
      <p:sp>
        <p:nvSpPr>
          <p:cNvPr id="2" name="テキスト ボックス 1">
            <a:extLst>
              <a:ext uri="{FF2B5EF4-FFF2-40B4-BE49-F238E27FC236}">
                <a16:creationId xmlns:a16="http://schemas.microsoft.com/office/drawing/2014/main" id="{B55D4391-A5B7-9142-F430-367D13F95E0A}"/>
              </a:ext>
            </a:extLst>
          </p:cNvPr>
          <p:cNvSpPr txBox="1"/>
          <p:nvPr/>
        </p:nvSpPr>
        <p:spPr>
          <a:xfrm>
            <a:off x="174470" y="843683"/>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AlphaFold</a:t>
            </a:r>
          </a:p>
        </p:txBody>
      </p:sp>
      <p:sp>
        <p:nvSpPr>
          <p:cNvPr id="3" name="正方形/長方形 2">
            <a:extLst>
              <a:ext uri="{FF2B5EF4-FFF2-40B4-BE49-F238E27FC236}">
                <a16:creationId xmlns:a16="http://schemas.microsoft.com/office/drawing/2014/main" id="{C716C2E3-49F5-9245-3D1E-07DBA93EA51C}"/>
              </a:ext>
            </a:extLst>
          </p:cNvPr>
          <p:cNvSpPr/>
          <p:nvPr/>
        </p:nvSpPr>
        <p:spPr>
          <a:xfrm>
            <a:off x="102469" y="859960"/>
            <a:ext cx="720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5" name="テキスト ボックス 4">
            <a:extLst>
              <a:ext uri="{FF2B5EF4-FFF2-40B4-BE49-F238E27FC236}">
                <a16:creationId xmlns:a16="http://schemas.microsoft.com/office/drawing/2014/main" id="{8A3B10E2-4B2A-B8A3-C27C-7D9A06C65EBC}"/>
              </a:ext>
            </a:extLst>
          </p:cNvPr>
          <p:cNvSpPr txBox="1"/>
          <p:nvPr/>
        </p:nvSpPr>
        <p:spPr>
          <a:xfrm>
            <a:off x="99868" y="538124"/>
            <a:ext cx="9144000" cy="307777"/>
          </a:xfrm>
          <a:prstGeom prst="rect">
            <a:avLst/>
          </a:prstGeom>
          <a:noFill/>
        </p:spPr>
        <p:txBody>
          <a:bodyPr wrap="square">
            <a:spAutoFit/>
          </a:bodyPr>
          <a:lstStyle/>
          <a:p>
            <a:r>
              <a:rPr lang="en-US" altLang="ja-JP" sz="1400" dirty="0"/>
              <a:t>Google DeepMind</a:t>
            </a:r>
            <a:r>
              <a:rPr lang="ja-JP" altLang="en-US" sz="1400"/>
              <a:t>は</a:t>
            </a:r>
            <a:r>
              <a:rPr lang="en-US" altLang="ja-JP" sz="1400" dirty="0"/>
              <a:t>, </a:t>
            </a:r>
            <a:r>
              <a:rPr lang="ja-JP" altLang="en-US" sz="1400"/>
              <a:t>これまでタンパク質の立体構造予測モデル</a:t>
            </a:r>
            <a:r>
              <a:rPr lang="en-US" altLang="ja-JP" sz="1400" dirty="0"/>
              <a:t>AlphaFold</a:t>
            </a:r>
            <a:r>
              <a:rPr lang="ja-JP" altLang="en-US" sz="1400"/>
              <a:t>の開発を行ってきた</a:t>
            </a:r>
            <a:endParaRPr lang="ja-JP" altLang="en-US" sz="1400" dirty="0"/>
          </a:p>
        </p:txBody>
      </p:sp>
    </p:spTree>
    <p:extLst>
      <p:ext uri="{BB962C8B-B14F-4D97-AF65-F5344CB8AC3E}">
        <p14:creationId xmlns:p14="http://schemas.microsoft.com/office/powerpoint/2010/main" val="346143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D360F-1B92-50F1-6302-D54A55DA8078}"/>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9860A187-EB64-DCB6-C1DC-0E1712D8F98B}"/>
              </a:ext>
            </a:extLst>
          </p:cNvPr>
          <p:cNvSpPr/>
          <p:nvPr/>
        </p:nvSpPr>
        <p:spPr>
          <a:xfrm>
            <a:off x="0" y="0"/>
            <a:ext cx="9144000" cy="4596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背景</a:t>
            </a:r>
            <a:r>
              <a:rPr kumimoji="1" lang="en-US" altLang="ja-JP" sz="2200" b="1" dirty="0"/>
              <a:t>: AlphaFold</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正方形/長方形 9">
            <a:extLst>
              <a:ext uri="{FF2B5EF4-FFF2-40B4-BE49-F238E27FC236}">
                <a16:creationId xmlns:a16="http://schemas.microsoft.com/office/drawing/2014/main" id="{D355308F-5B0D-D1AC-BED5-664E71F71B67}"/>
              </a:ext>
            </a:extLst>
          </p:cNvPr>
          <p:cNvSpPr/>
          <p:nvPr/>
        </p:nvSpPr>
        <p:spPr>
          <a:xfrm>
            <a:off x="7762009" y="83128"/>
            <a:ext cx="1310554" cy="30600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1"/>
                </a:solidFill>
              </a:rPr>
              <a:t>AlphaFold3</a:t>
            </a:r>
          </a:p>
        </p:txBody>
      </p:sp>
      <p:sp>
        <p:nvSpPr>
          <p:cNvPr id="2" name="テキスト ボックス 1">
            <a:extLst>
              <a:ext uri="{FF2B5EF4-FFF2-40B4-BE49-F238E27FC236}">
                <a16:creationId xmlns:a16="http://schemas.microsoft.com/office/drawing/2014/main" id="{1C13D885-3399-FFAC-FBE4-14C30E2E1CB3}"/>
              </a:ext>
            </a:extLst>
          </p:cNvPr>
          <p:cNvSpPr txBox="1"/>
          <p:nvPr/>
        </p:nvSpPr>
        <p:spPr>
          <a:xfrm>
            <a:off x="174470" y="843683"/>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AlphaFold2</a:t>
            </a:r>
          </a:p>
        </p:txBody>
      </p:sp>
      <p:sp>
        <p:nvSpPr>
          <p:cNvPr id="3" name="正方形/長方形 2">
            <a:extLst>
              <a:ext uri="{FF2B5EF4-FFF2-40B4-BE49-F238E27FC236}">
                <a16:creationId xmlns:a16="http://schemas.microsoft.com/office/drawing/2014/main" id="{A2179B4F-7A4F-B44F-3CD5-E77A4DF3D2C8}"/>
              </a:ext>
            </a:extLst>
          </p:cNvPr>
          <p:cNvSpPr/>
          <p:nvPr/>
        </p:nvSpPr>
        <p:spPr>
          <a:xfrm>
            <a:off x="102469" y="859960"/>
            <a:ext cx="720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5" name="テキスト ボックス 4">
            <a:extLst>
              <a:ext uri="{FF2B5EF4-FFF2-40B4-BE49-F238E27FC236}">
                <a16:creationId xmlns:a16="http://schemas.microsoft.com/office/drawing/2014/main" id="{726675C7-FE9D-6A7B-DF8F-BE20AD71AD65}"/>
              </a:ext>
            </a:extLst>
          </p:cNvPr>
          <p:cNvSpPr txBox="1"/>
          <p:nvPr/>
        </p:nvSpPr>
        <p:spPr>
          <a:xfrm>
            <a:off x="99868" y="538124"/>
            <a:ext cx="9144000" cy="307777"/>
          </a:xfrm>
          <a:prstGeom prst="rect">
            <a:avLst/>
          </a:prstGeom>
          <a:noFill/>
        </p:spPr>
        <p:txBody>
          <a:bodyPr wrap="square">
            <a:spAutoFit/>
          </a:bodyPr>
          <a:lstStyle/>
          <a:p>
            <a:r>
              <a:rPr lang="en-US" altLang="ja-JP" sz="1400" dirty="0"/>
              <a:t>Google DeepMind</a:t>
            </a:r>
            <a:r>
              <a:rPr lang="ja-JP" altLang="en-US" sz="1400"/>
              <a:t>は</a:t>
            </a:r>
            <a:r>
              <a:rPr lang="en-US" altLang="ja-JP" sz="1400" dirty="0"/>
              <a:t>, </a:t>
            </a:r>
            <a:r>
              <a:rPr lang="ja-JP" altLang="en-US" sz="1400"/>
              <a:t>これまでタンパク質の立体構造予測モデル</a:t>
            </a:r>
            <a:r>
              <a:rPr lang="en-US" altLang="ja-JP" sz="1400" dirty="0"/>
              <a:t>AlphaFold</a:t>
            </a:r>
            <a:r>
              <a:rPr lang="ja-JP" altLang="en-US" sz="1400"/>
              <a:t>の開発を行ってきた</a:t>
            </a:r>
            <a:endParaRPr lang="ja-JP" altLang="en-US" sz="1400" dirty="0"/>
          </a:p>
        </p:txBody>
      </p:sp>
    </p:spTree>
    <p:extLst>
      <p:ext uri="{BB962C8B-B14F-4D97-AF65-F5344CB8AC3E}">
        <p14:creationId xmlns:p14="http://schemas.microsoft.com/office/powerpoint/2010/main" val="2762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68AA7-17D4-D1A8-B3B1-A98BAA1962C1}"/>
            </a:ext>
          </a:extLst>
        </p:cNvPr>
        <p:cNvGrpSpPr/>
        <p:nvPr/>
      </p:nvGrpSpPr>
      <p:grpSpPr>
        <a:xfrm>
          <a:off x="0" y="0"/>
          <a:ext cx="0" cy="0"/>
          <a:chOff x="0" y="0"/>
          <a:chExt cx="0" cy="0"/>
        </a:xfrm>
      </p:grpSpPr>
      <p:sp>
        <p:nvSpPr>
          <p:cNvPr id="10" name="正方形/長方形 9">
            <a:extLst>
              <a:ext uri="{FF2B5EF4-FFF2-40B4-BE49-F238E27FC236}">
                <a16:creationId xmlns:a16="http://schemas.microsoft.com/office/drawing/2014/main" id="{7475D5DE-E491-7727-2289-EC61C322712A}"/>
              </a:ext>
            </a:extLst>
          </p:cNvPr>
          <p:cNvSpPr/>
          <p:nvPr/>
        </p:nvSpPr>
        <p:spPr>
          <a:xfrm>
            <a:off x="80963" y="2031689"/>
            <a:ext cx="2315637" cy="22064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600" dirty="0"/>
          </a:p>
        </p:txBody>
      </p:sp>
      <p:sp>
        <p:nvSpPr>
          <p:cNvPr id="4" name="正方形/長方形 3">
            <a:extLst>
              <a:ext uri="{FF2B5EF4-FFF2-40B4-BE49-F238E27FC236}">
                <a16:creationId xmlns:a16="http://schemas.microsoft.com/office/drawing/2014/main" id="{6B289B16-BF3C-62AB-F750-5E064AFE5247}"/>
              </a:ext>
            </a:extLst>
          </p:cNvPr>
          <p:cNvSpPr/>
          <p:nvPr/>
        </p:nvSpPr>
        <p:spPr>
          <a:xfrm>
            <a:off x="0" y="0"/>
            <a:ext cx="9144000" cy="4596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背景</a:t>
            </a:r>
            <a:r>
              <a:rPr kumimoji="1" lang="en-US" altLang="ja-JP" sz="2200" b="1" dirty="0"/>
              <a:t>: </a:t>
            </a:r>
            <a:r>
              <a:rPr kumimoji="1" lang="ja-JP" altLang="en-US" sz="2200" b="1"/>
              <a:t>生体内でのタンパク質</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12F4A95E-68AD-1C8E-E94B-5289092D1FDC}"/>
              </a:ext>
            </a:extLst>
          </p:cNvPr>
          <p:cNvSpPr txBox="1"/>
          <p:nvPr/>
        </p:nvSpPr>
        <p:spPr>
          <a:xfrm>
            <a:off x="277238" y="2278764"/>
            <a:ext cx="1863514"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ミスセンス変異</a:t>
            </a:r>
            <a:endParaRPr kumimoji="1" lang="ja-JP" altLang="en-US" sz="1600" dirty="0">
              <a:solidFill>
                <a:srgbClr val="3965B5"/>
              </a:solidFill>
            </a:endParaRPr>
          </a:p>
        </p:txBody>
      </p:sp>
      <p:sp>
        <p:nvSpPr>
          <p:cNvPr id="7" name="テキスト ボックス 6">
            <a:extLst>
              <a:ext uri="{FF2B5EF4-FFF2-40B4-BE49-F238E27FC236}">
                <a16:creationId xmlns:a16="http://schemas.microsoft.com/office/drawing/2014/main" id="{8BEC59EC-B4BB-1710-4982-C621663DA3C2}"/>
              </a:ext>
            </a:extLst>
          </p:cNvPr>
          <p:cNvSpPr txBox="1"/>
          <p:nvPr/>
        </p:nvSpPr>
        <p:spPr>
          <a:xfrm>
            <a:off x="2549886" y="2277629"/>
            <a:ext cx="1887988"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ナンセンス変異</a:t>
            </a:r>
            <a:endParaRPr kumimoji="1" lang="ja-JP" altLang="en-US" sz="1600" dirty="0">
              <a:solidFill>
                <a:srgbClr val="3965B5"/>
              </a:solidFill>
            </a:endParaRPr>
          </a:p>
        </p:txBody>
      </p:sp>
      <p:sp>
        <p:nvSpPr>
          <p:cNvPr id="8" name="テキスト ボックス 7">
            <a:extLst>
              <a:ext uri="{FF2B5EF4-FFF2-40B4-BE49-F238E27FC236}">
                <a16:creationId xmlns:a16="http://schemas.microsoft.com/office/drawing/2014/main" id="{AB13DFB4-B24D-EACB-E81F-1B9EF7581870}"/>
              </a:ext>
            </a:extLst>
          </p:cNvPr>
          <p:cNvSpPr txBox="1"/>
          <p:nvPr/>
        </p:nvSpPr>
        <p:spPr>
          <a:xfrm>
            <a:off x="371351" y="3699981"/>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別のアミノ酸</a:t>
            </a:r>
            <a:r>
              <a:rPr kumimoji="1" lang="ja-JP" altLang="en-US" sz="1400" dirty="0">
                <a:solidFill>
                  <a:schemeClr val="tx1">
                    <a:lumMod val="95000"/>
                    <a:lumOff val="5000"/>
                  </a:schemeClr>
                </a:solidFill>
              </a:rPr>
              <a:t>に変化</a:t>
            </a:r>
          </a:p>
        </p:txBody>
      </p:sp>
      <p:sp>
        <p:nvSpPr>
          <p:cNvPr id="9" name="テキスト ボックス 8">
            <a:extLst>
              <a:ext uri="{FF2B5EF4-FFF2-40B4-BE49-F238E27FC236}">
                <a16:creationId xmlns:a16="http://schemas.microsoft.com/office/drawing/2014/main" id="{B67CDA1C-5B37-6899-7D52-61ED94AB7446}"/>
              </a:ext>
            </a:extLst>
          </p:cNvPr>
          <p:cNvSpPr txBox="1"/>
          <p:nvPr/>
        </p:nvSpPr>
        <p:spPr>
          <a:xfrm>
            <a:off x="2663521" y="3695097"/>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終始コドン</a:t>
            </a:r>
            <a:r>
              <a:rPr kumimoji="1" lang="ja-JP" altLang="en-US" sz="1400" dirty="0">
                <a:solidFill>
                  <a:schemeClr val="tx1">
                    <a:lumMod val="95000"/>
                    <a:lumOff val="5000"/>
                  </a:schemeClr>
                </a:solidFill>
              </a:rPr>
              <a:t>に変化</a:t>
            </a:r>
          </a:p>
        </p:txBody>
      </p:sp>
      <p:sp>
        <p:nvSpPr>
          <p:cNvPr id="11" name="テキスト ボックス 10">
            <a:extLst>
              <a:ext uri="{FF2B5EF4-FFF2-40B4-BE49-F238E27FC236}">
                <a16:creationId xmlns:a16="http://schemas.microsoft.com/office/drawing/2014/main" id="{68E2ED70-2CB0-8941-5963-26106DB338D5}"/>
              </a:ext>
            </a:extLst>
          </p:cNvPr>
          <p:cNvSpPr txBox="1"/>
          <p:nvPr/>
        </p:nvSpPr>
        <p:spPr>
          <a:xfrm>
            <a:off x="5435035" y="2277629"/>
            <a:ext cx="2620393"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フレームシフト変異</a:t>
            </a:r>
            <a:endParaRPr kumimoji="1" lang="ja-JP" altLang="en-US" sz="1600" dirty="0">
              <a:solidFill>
                <a:srgbClr val="3965B5"/>
              </a:solidFill>
            </a:endParaRPr>
          </a:p>
        </p:txBody>
      </p:sp>
      <p:sp>
        <p:nvSpPr>
          <p:cNvPr id="12" name="テキスト ボックス 11">
            <a:extLst>
              <a:ext uri="{FF2B5EF4-FFF2-40B4-BE49-F238E27FC236}">
                <a16:creationId xmlns:a16="http://schemas.microsoft.com/office/drawing/2014/main" id="{75C5626F-8130-F45B-CC3D-F2C5A5CB58C5}"/>
              </a:ext>
            </a:extLst>
          </p:cNvPr>
          <p:cNvSpPr txBox="1"/>
          <p:nvPr/>
        </p:nvSpPr>
        <p:spPr>
          <a:xfrm>
            <a:off x="4976840" y="3807703"/>
            <a:ext cx="3810907"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a:t>
            </a:r>
            <a:r>
              <a:rPr kumimoji="1" lang="ja-JP" altLang="en-US" sz="1400" u="sng" dirty="0">
                <a:solidFill>
                  <a:schemeClr val="tx1">
                    <a:lumMod val="95000"/>
                    <a:lumOff val="5000"/>
                  </a:schemeClr>
                </a:solidFill>
              </a:rPr>
              <a:t>欠失</a:t>
            </a:r>
            <a:r>
              <a:rPr kumimoji="1" lang="en-US" altLang="ja-JP" sz="1400" u="sng" dirty="0">
                <a:solidFill>
                  <a:schemeClr val="tx1">
                    <a:lumMod val="95000"/>
                    <a:lumOff val="5000"/>
                  </a:schemeClr>
                </a:solidFill>
              </a:rPr>
              <a:t>/</a:t>
            </a:r>
            <a:r>
              <a:rPr kumimoji="1" lang="ja-JP" altLang="en-US" sz="1400" u="sng" dirty="0">
                <a:solidFill>
                  <a:schemeClr val="tx1">
                    <a:lumMod val="95000"/>
                    <a:lumOff val="5000"/>
                  </a:schemeClr>
                </a:solidFill>
              </a:rPr>
              <a:t>挿入</a:t>
            </a:r>
            <a:r>
              <a:rPr kumimoji="1" lang="ja-JP" altLang="en-US" sz="1400" dirty="0">
                <a:solidFill>
                  <a:schemeClr val="tx1">
                    <a:lumMod val="95000"/>
                    <a:lumOff val="5000"/>
                  </a:schemeClr>
                </a:solidFill>
              </a:rPr>
              <a:t>によりコドンの</a:t>
            </a:r>
            <a:r>
              <a:rPr kumimoji="1" lang="ja-JP" altLang="en-US" sz="1400" u="sng" dirty="0">
                <a:solidFill>
                  <a:schemeClr val="tx1">
                    <a:lumMod val="95000"/>
                    <a:lumOff val="5000"/>
                  </a:schemeClr>
                </a:solidFill>
              </a:rPr>
              <a:t>読み枠</a:t>
            </a:r>
            <a:r>
              <a:rPr kumimoji="1" lang="ja-JP" altLang="en-US" sz="1400" dirty="0">
                <a:solidFill>
                  <a:schemeClr val="tx1">
                    <a:lumMod val="95000"/>
                    <a:lumOff val="5000"/>
                  </a:schemeClr>
                </a:solidFill>
              </a:rPr>
              <a:t>が変化</a:t>
            </a:r>
          </a:p>
        </p:txBody>
      </p:sp>
      <p:sp>
        <p:nvSpPr>
          <p:cNvPr id="2" name="テキスト ボックス 1">
            <a:extLst>
              <a:ext uri="{FF2B5EF4-FFF2-40B4-BE49-F238E27FC236}">
                <a16:creationId xmlns:a16="http://schemas.microsoft.com/office/drawing/2014/main" id="{C90703C8-F133-9B3E-CC7F-A96F693E2588}"/>
              </a:ext>
            </a:extLst>
          </p:cNvPr>
          <p:cNvSpPr txBox="1"/>
          <p:nvPr/>
        </p:nvSpPr>
        <p:spPr>
          <a:xfrm>
            <a:off x="186813" y="987495"/>
            <a:ext cx="8172309" cy="584775"/>
          </a:xfrm>
          <a:prstGeom prst="rect">
            <a:avLst/>
          </a:prstGeom>
          <a:noFill/>
        </p:spPr>
        <p:txBody>
          <a:bodyPr wrap="square" rtlCol="0">
            <a:spAutoFit/>
          </a:bodyPr>
          <a:lstStyle/>
          <a:p>
            <a:r>
              <a:rPr kumimoji="1" lang="ja-JP" altLang="en-US" sz="1600" dirty="0">
                <a:solidFill>
                  <a:schemeClr val="tx1">
                    <a:lumMod val="95000"/>
                    <a:lumOff val="5000"/>
                  </a:schemeClr>
                </a:solidFill>
              </a:rPr>
              <a:t>ある遺伝子をコードする</a:t>
            </a:r>
            <a:r>
              <a:rPr kumimoji="1" lang="en-US" altLang="ja-JP" sz="1600" dirty="0">
                <a:solidFill>
                  <a:schemeClr val="tx1">
                    <a:lumMod val="95000"/>
                    <a:lumOff val="5000"/>
                  </a:schemeClr>
                </a:solidFill>
              </a:rPr>
              <a:t>DNA</a:t>
            </a:r>
            <a:r>
              <a:rPr kumimoji="1" lang="ja-JP" altLang="en-US" sz="1600" dirty="0">
                <a:solidFill>
                  <a:schemeClr val="tx1">
                    <a:lumMod val="95000"/>
                    <a:lumOff val="5000"/>
                  </a:schemeClr>
                </a:solidFill>
              </a:rPr>
              <a:t>の塩基配列が変化すること。</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病原性のものと</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そうでないものがある。変異の仕方によりいくつか種類がある。</a:t>
            </a:r>
          </a:p>
        </p:txBody>
      </p:sp>
      <p:sp>
        <p:nvSpPr>
          <p:cNvPr id="3" name="正方形/長方形 2">
            <a:extLst>
              <a:ext uri="{FF2B5EF4-FFF2-40B4-BE49-F238E27FC236}">
                <a16:creationId xmlns:a16="http://schemas.microsoft.com/office/drawing/2014/main" id="{00FD6100-D60A-2310-3465-0DF6161E006F}"/>
              </a:ext>
            </a:extLst>
          </p:cNvPr>
          <p:cNvSpPr/>
          <p:nvPr/>
        </p:nvSpPr>
        <p:spPr>
          <a:xfrm>
            <a:off x="472292" y="1889538"/>
            <a:ext cx="1469466"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本研究で着目</a:t>
            </a:r>
            <a:endParaRPr kumimoji="1" lang="en-US" altLang="ja-JP" sz="1600" dirty="0"/>
          </a:p>
        </p:txBody>
      </p:sp>
      <p:sp>
        <p:nvSpPr>
          <p:cNvPr id="13" name="テキスト ボックス 12">
            <a:extLst>
              <a:ext uri="{FF2B5EF4-FFF2-40B4-BE49-F238E27FC236}">
                <a16:creationId xmlns:a16="http://schemas.microsoft.com/office/drawing/2014/main" id="{9B50947F-7175-43C5-6D55-69C602CE89C3}"/>
              </a:ext>
            </a:extLst>
          </p:cNvPr>
          <p:cNvSpPr txBox="1"/>
          <p:nvPr/>
        </p:nvSpPr>
        <p:spPr>
          <a:xfrm>
            <a:off x="1652713" y="4555089"/>
            <a:ext cx="6969406" cy="523220"/>
          </a:xfrm>
          <a:prstGeom prst="rect">
            <a:avLst/>
          </a:prstGeom>
          <a:noFill/>
        </p:spPr>
        <p:txBody>
          <a:bodyPr wrap="square" rtlCol="0">
            <a:spAutoFit/>
          </a:bodyPr>
          <a:lstStyle/>
          <a:p>
            <a:r>
              <a:rPr kumimoji="1" lang="ja-JP" altLang="en-US" sz="1400" dirty="0">
                <a:solidFill>
                  <a:schemeClr val="tx1">
                    <a:lumMod val="95000"/>
                    <a:lumOff val="5000"/>
                  </a:schemeClr>
                </a:solidFill>
              </a:rPr>
              <a:t>ヒトゲノムでは</a:t>
            </a:r>
            <a:r>
              <a:rPr kumimoji="1" lang="en-US" altLang="ja-JP" sz="1400" dirty="0">
                <a:solidFill>
                  <a:schemeClr val="tx1">
                    <a:lumMod val="95000"/>
                    <a:lumOff val="5000"/>
                  </a:schemeClr>
                </a:solidFill>
              </a:rPr>
              <a:t>400</a:t>
            </a:r>
            <a:r>
              <a:rPr kumimoji="1" lang="ja-JP" altLang="en-US" sz="1400" dirty="0">
                <a:solidFill>
                  <a:schemeClr val="tx1">
                    <a:lumMod val="95000"/>
                    <a:lumOff val="5000"/>
                  </a:schemeClr>
                </a:solidFill>
              </a:rPr>
              <a:t>万以上のミスセンス変異が見つかっているが</a:t>
            </a:r>
            <a:r>
              <a:rPr kumimoji="1" lang="en-US" altLang="ja-JP" sz="1400" dirty="0">
                <a:solidFill>
                  <a:schemeClr val="tx1">
                    <a:lumMod val="95000"/>
                    <a:lumOff val="5000"/>
                  </a:schemeClr>
                </a:solidFill>
              </a:rPr>
              <a:t>, </a:t>
            </a:r>
          </a:p>
          <a:p>
            <a:r>
              <a:rPr kumimoji="1" lang="ja-JP" altLang="en-US" sz="1400" dirty="0">
                <a:solidFill>
                  <a:schemeClr val="tx1">
                    <a:lumMod val="95000"/>
                    <a:lumOff val="5000"/>
                  </a:schemeClr>
                </a:solidFill>
              </a:rPr>
              <a:t>その</a:t>
            </a:r>
            <a:r>
              <a:rPr kumimoji="1" lang="ja-JP" altLang="en-US" sz="1400" u="sng" dirty="0">
                <a:solidFill>
                  <a:schemeClr val="tx1">
                    <a:lumMod val="95000"/>
                    <a:lumOff val="5000"/>
                  </a:schemeClr>
                </a:solidFill>
              </a:rPr>
              <a:t>ほとんど</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推定</a:t>
            </a:r>
            <a:r>
              <a:rPr kumimoji="1" lang="en-US" altLang="ja-JP" sz="1400" dirty="0">
                <a:solidFill>
                  <a:schemeClr val="tx1">
                    <a:lumMod val="95000"/>
                    <a:lumOff val="5000"/>
                  </a:schemeClr>
                </a:solidFill>
              </a:rPr>
              <a:t>98%)</a:t>
            </a:r>
            <a:r>
              <a:rPr kumimoji="1" lang="ja-JP" altLang="en-US" sz="1400" dirty="0">
                <a:solidFill>
                  <a:schemeClr val="tx1">
                    <a:lumMod val="95000"/>
                    <a:lumOff val="5000"/>
                  </a:schemeClr>
                </a:solidFill>
              </a:rPr>
              <a:t>は</a:t>
            </a:r>
            <a:r>
              <a:rPr kumimoji="1" lang="ja-JP" altLang="en-US" sz="1400" u="sng" dirty="0">
                <a:solidFill>
                  <a:schemeClr val="tx1">
                    <a:lumMod val="95000"/>
                    <a:lumOff val="5000"/>
                  </a:schemeClr>
                </a:solidFill>
              </a:rPr>
              <a:t>病原性の有無がわかっていない</a:t>
            </a:r>
          </a:p>
        </p:txBody>
      </p:sp>
      <p:sp>
        <p:nvSpPr>
          <p:cNvPr id="14" name="正方形/長方形 13">
            <a:extLst>
              <a:ext uri="{FF2B5EF4-FFF2-40B4-BE49-F238E27FC236}">
                <a16:creationId xmlns:a16="http://schemas.microsoft.com/office/drawing/2014/main" id="{800709CF-F66F-AAE1-7127-1E06AD48B259}"/>
              </a:ext>
            </a:extLst>
          </p:cNvPr>
          <p:cNvSpPr/>
          <p:nvPr/>
        </p:nvSpPr>
        <p:spPr>
          <a:xfrm>
            <a:off x="993892" y="4659980"/>
            <a:ext cx="6048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課題</a:t>
            </a:r>
            <a:endParaRPr kumimoji="1" lang="en-US" altLang="ja-JP" sz="1600" dirty="0"/>
          </a:p>
        </p:txBody>
      </p:sp>
      <p:sp>
        <p:nvSpPr>
          <p:cNvPr id="15" name="テキスト ボックス 14">
            <a:extLst>
              <a:ext uri="{FF2B5EF4-FFF2-40B4-BE49-F238E27FC236}">
                <a16:creationId xmlns:a16="http://schemas.microsoft.com/office/drawing/2014/main" id="{74D33728-5534-268F-43D8-B7BD7A6A41FC}"/>
              </a:ext>
            </a:extLst>
          </p:cNvPr>
          <p:cNvSpPr txBox="1"/>
          <p:nvPr/>
        </p:nvSpPr>
        <p:spPr>
          <a:xfrm>
            <a:off x="1657128" y="5121901"/>
            <a:ext cx="6153895" cy="307777"/>
          </a:xfrm>
          <a:prstGeom prst="rect">
            <a:avLst/>
          </a:prstGeom>
          <a:noFill/>
        </p:spPr>
        <p:txBody>
          <a:bodyPr wrap="square" rtlCol="0">
            <a:spAutoFit/>
          </a:bodyPr>
          <a:lstStyle/>
          <a:p>
            <a:pPr marL="285750" indent="-285750">
              <a:buFont typeface="Wingdings" pitchFamily="2" charset="2"/>
              <a:buChar char="ü"/>
            </a:pPr>
            <a:r>
              <a:rPr kumimoji="1" lang="ja-JP" altLang="en-US" sz="1400" dirty="0">
                <a:solidFill>
                  <a:schemeClr val="tx1">
                    <a:lumMod val="95000"/>
                    <a:lumOff val="5000"/>
                  </a:schemeClr>
                </a:solidFill>
              </a:rPr>
              <a:t>患者のゲノム情報に基づいた疾患の診断・治療が困難</a:t>
            </a:r>
          </a:p>
        </p:txBody>
      </p:sp>
      <p:sp>
        <p:nvSpPr>
          <p:cNvPr id="17" name="下矢印 16">
            <a:extLst>
              <a:ext uri="{FF2B5EF4-FFF2-40B4-BE49-F238E27FC236}">
                <a16:creationId xmlns:a16="http://schemas.microsoft.com/office/drawing/2014/main" id="{B2CBFBE2-6995-4714-503B-42A65D1B27CF}"/>
              </a:ext>
            </a:extLst>
          </p:cNvPr>
          <p:cNvSpPr/>
          <p:nvPr/>
        </p:nvSpPr>
        <p:spPr>
          <a:xfrm>
            <a:off x="3337560" y="5608845"/>
            <a:ext cx="2034540" cy="210625"/>
          </a:xfrm>
          <a:prstGeom prst="downArrow">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523C4592-FE1E-79BD-EF98-87BF1D558BB2}"/>
              </a:ext>
            </a:extLst>
          </p:cNvPr>
          <p:cNvSpPr/>
          <p:nvPr/>
        </p:nvSpPr>
        <p:spPr>
          <a:xfrm>
            <a:off x="186813" y="5889996"/>
            <a:ext cx="1411879"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著者らの着想</a:t>
            </a:r>
            <a:endParaRPr kumimoji="1" lang="en-US" altLang="ja-JP" sz="1600" dirty="0"/>
          </a:p>
        </p:txBody>
      </p:sp>
      <p:sp>
        <p:nvSpPr>
          <p:cNvPr id="19" name="テキスト ボックス 18">
            <a:extLst>
              <a:ext uri="{FF2B5EF4-FFF2-40B4-BE49-F238E27FC236}">
                <a16:creationId xmlns:a16="http://schemas.microsoft.com/office/drawing/2014/main" id="{9C103993-C121-E7B0-7ED7-E28C820679D7}"/>
              </a:ext>
            </a:extLst>
          </p:cNvPr>
          <p:cNvSpPr txBox="1"/>
          <p:nvPr/>
        </p:nvSpPr>
        <p:spPr>
          <a:xfrm>
            <a:off x="1652713" y="5887569"/>
            <a:ext cx="7141347" cy="804516"/>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タンパク質のアミノ酸配列から</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各アミノ酸が変異した場合の病原性を　　            深層学習モデルで予測できない</a:t>
            </a:r>
            <a:r>
              <a:rPr kumimoji="1" lang="ja-JP" altLang="en-US" sz="1400">
                <a:solidFill>
                  <a:schemeClr val="tx1">
                    <a:lumMod val="95000"/>
                    <a:lumOff val="5000"/>
                  </a:schemeClr>
                </a:solidFill>
              </a:rPr>
              <a:t>か</a:t>
            </a:r>
            <a:r>
              <a:rPr kumimoji="1" lang="en-US" altLang="ja-JP" sz="1400" dirty="0">
                <a:solidFill>
                  <a:schemeClr val="tx1">
                    <a:lumMod val="95000"/>
                    <a:lumOff val="5000"/>
                  </a:schemeClr>
                </a:solidFill>
              </a:rPr>
              <a:t>?</a:t>
            </a:r>
          </a:p>
          <a:p>
            <a:pPr marL="285750" indent="-285750">
              <a:lnSpc>
                <a:spcPct val="150000"/>
              </a:lnSpc>
              <a:buFont typeface="Wingdings" panose="05000000000000000000" pitchFamily="2" charset="2"/>
              <a:buChar char="ü"/>
            </a:pPr>
            <a:r>
              <a:rPr kumimoji="1" lang="ja-JP" altLang="en-US" sz="1400" dirty="0">
                <a:solidFill>
                  <a:schemeClr val="tx1">
                    <a:lumMod val="95000"/>
                    <a:lumOff val="5000"/>
                  </a:schemeClr>
                </a:solidFill>
              </a:rPr>
              <a:t>タンパク質の構造情報を踏まえることで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より正確に予測できないか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pic>
        <p:nvPicPr>
          <p:cNvPr id="20" name="図 19" descr="テーブル&#10;&#10;中程度の精度で自動的に生成された説明">
            <a:extLst>
              <a:ext uri="{FF2B5EF4-FFF2-40B4-BE49-F238E27FC236}">
                <a16:creationId xmlns:a16="http://schemas.microsoft.com/office/drawing/2014/main" id="{9FCD81A1-3C60-6204-1AC2-CF687B619D95}"/>
              </a:ext>
            </a:extLst>
          </p:cNvPr>
          <p:cNvPicPr>
            <a:picLocks noChangeAspect="1"/>
          </p:cNvPicPr>
          <p:nvPr/>
        </p:nvPicPr>
        <p:blipFill rotWithShape="1">
          <a:blip r:embed="rId3">
            <a:extLst>
              <a:ext uri="{28A0092B-C50C-407E-A947-70E740481C1C}">
                <a14:useLocalDpi xmlns:a14="http://schemas.microsoft.com/office/drawing/2010/main" val="0"/>
              </a:ext>
            </a:extLst>
          </a:blip>
          <a:srcRect t="21953" b="9703"/>
          <a:stretch/>
        </p:blipFill>
        <p:spPr>
          <a:xfrm>
            <a:off x="4642064" y="2625792"/>
            <a:ext cx="2194560" cy="1104900"/>
          </a:xfrm>
          <a:prstGeom prst="rect">
            <a:avLst/>
          </a:prstGeom>
        </p:spPr>
      </p:pic>
      <p:pic>
        <p:nvPicPr>
          <p:cNvPr id="22" name="図 21" descr="テーブル&#10;&#10;中程度の精度で自動的に生成された説明">
            <a:extLst>
              <a:ext uri="{FF2B5EF4-FFF2-40B4-BE49-F238E27FC236}">
                <a16:creationId xmlns:a16="http://schemas.microsoft.com/office/drawing/2014/main" id="{8B366994-A030-749C-FEC4-6C8E7F55B341}"/>
              </a:ext>
            </a:extLst>
          </p:cNvPr>
          <p:cNvPicPr>
            <a:picLocks noChangeAspect="1"/>
          </p:cNvPicPr>
          <p:nvPr/>
        </p:nvPicPr>
        <p:blipFill rotWithShape="1">
          <a:blip r:embed="rId4">
            <a:extLst>
              <a:ext uri="{28A0092B-C50C-407E-A947-70E740481C1C}">
                <a14:useLocalDpi xmlns:a14="http://schemas.microsoft.com/office/drawing/2010/main" val="0"/>
              </a:ext>
            </a:extLst>
          </a:blip>
          <a:srcRect t="22140" b="9515"/>
          <a:stretch/>
        </p:blipFill>
        <p:spPr>
          <a:xfrm>
            <a:off x="6887528" y="2625792"/>
            <a:ext cx="2194560" cy="1104900"/>
          </a:xfrm>
          <a:prstGeom prst="rect">
            <a:avLst/>
          </a:prstGeom>
        </p:spPr>
      </p:pic>
      <p:pic>
        <p:nvPicPr>
          <p:cNvPr id="24" name="図 23" descr="テーブル&#10;&#10;中程度の精度で自動的に生成された説明">
            <a:extLst>
              <a:ext uri="{FF2B5EF4-FFF2-40B4-BE49-F238E27FC236}">
                <a16:creationId xmlns:a16="http://schemas.microsoft.com/office/drawing/2014/main" id="{B389E879-A87C-681D-8527-F5632BAB2A34}"/>
              </a:ext>
            </a:extLst>
          </p:cNvPr>
          <p:cNvPicPr>
            <a:picLocks noChangeAspect="1"/>
          </p:cNvPicPr>
          <p:nvPr/>
        </p:nvPicPr>
        <p:blipFill rotWithShape="1">
          <a:blip r:embed="rId5">
            <a:extLst>
              <a:ext uri="{28A0092B-C50C-407E-A947-70E740481C1C}">
                <a14:useLocalDpi xmlns:a14="http://schemas.microsoft.com/office/drawing/2010/main" val="0"/>
              </a:ext>
            </a:extLst>
          </a:blip>
          <a:srcRect t="22628" b="10002"/>
          <a:stretch/>
        </p:blipFill>
        <p:spPr>
          <a:xfrm>
            <a:off x="141611" y="2625792"/>
            <a:ext cx="2194560" cy="1089146"/>
          </a:xfrm>
          <a:prstGeom prst="rect">
            <a:avLst/>
          </a:prstGeom>
        </p:spPr>
      </p:pic>
      <p:pic>
        <p:nvPicPr>
          <p:cNvPr id="26" name="図 25" descr="テーブル&#10;&#10;中程度の精度で自動的に生成された説明">
            <a:extLst>
              <a:ext uri="{FF2B5EF4-FFF2-40B4-BE49-F238E27FC236}">
                <a16:creationId xmlns:a16="http://schemas.microsoft.com/office/drawing/2014/main" id="{0BC774C9-A86F-50C5-3A62-9E42ECDB91AF}"/>
              </a:ext>
            </a:extLst>
          </p:cNvPr>
          <p:cNvPicPr>
            <a:picLocks noChangeAspect="1"/>
          </p:cNvPicPr>
          <p:nvPr/>
        </p:nvPicPr>
        <p:blipFill rotWithShape="1">
          <a:blip r:embed="rId6">
            <a:extLst>
              <a:ext uri="{28A0092B-C50C-407E-A947-70E740481C1C}">
                <a14:useLocalDpi xmlns:a14="http://schemas.microsoft.com/office/drawing/2010/main" val="0"/>
              </a:ext>
            </a:extLst>
          </a:blip>
          <a:srcRect t="22929" b="8727"/>
          <a:stretch/>
        </p:blipFill>
        <p:spPr>
          <a:xfrm>
            <a:off x="2396600" y="2625792"/>
            <a:ext cx="2194560" cy="1104900"/>
          </a:xfrm>
          <a:prstGeom prst="rect">
            <a:avLst/>
          </a:prstGeom>
        </p:spPr>
      </p:pic>
      <p:sp>
        <p:nvSpPr>
          <p:cNvPr id="27" name="テキスト ボックス 26">
            <a:extLst>
              <a:ext uri="{FF2B5EF4-FFF2-40B4-BE49-F238E27FC236}">
                <a16:creationId xmlns:a16="http://schemas.microsoft.com/office/drawing/2014/main" id="{3B9CA2C1-AA37-365E-2AE3-50FB2C40FF79}"/>
              </a:ext>
            </a:extLst>
          </p:cNvPr>
          <p:cNvSpPr txBox="1"/>
          <p:nvPr/>
        </p:nvSpPr>
        <p:spPr>
          <a:xfrm>
            <a:off x="145894" y="591638"/>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遺伝子の変異</a:t>
            </a:r>
            <a:endParaRPr kumimoji="1" lang="ja-JP" altLang="en-US" sz="1600" dirty="0">
              <a:solidFill>
                <a:srgbClr val="3965B5"/>
              </a:solidFill>
            </a:endParaRPr>
          </a:p>
        </p:txBody>
      </p:sp>
      <p:sp>
        <p:nvSpPr>
          <p:cNvPr id="28" name="正方形/長方形 27">
            <a:extLst>
              <a:ext uri="{FF2B5EF4-FFF2-40B4-BE49-F238E27FC236}">
                <a16:creationId xmlns:a16="http://schemas.microsoft.com/office/drawing/2014/main" id="{9456BF19-6190-508D-4EBA-E360DDD14F44}"/>
              </a:ext>
            </a:extLst>
          </p:cNvPr>
          <p:cNvSpPr/>
          <p:nvPr/>
        </p:nvSpPr>
        <p:spPr>
          <a:xfrm>
            <a:off x="73893" y="607915"/>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6" name="テキスト ボックス 15">
            <a:extLst>
              <a:ext uri="{FF2B5EF4-FFF2-40B4-BE49-F238E27FC236}">
                <a16:creationId xmlns:a16="http://schemas.microsoft.com/office/drawing/2014/main" id="{C7EFD124-26AC-38EF-CE98-CA2F07109907}"/>
              </a:ext>
            </a:extLst>
          </p:cNvPr>
          <p:cNvSpPr txBox="1"/>
          <p:nvPr/>
        </p:nvSpPr>
        <p:spPr>
          <a:xfrm>
            <a:off x="8619560" y="2277629"/>
            <a:ext cx="383991" cy="338554"/>
          </a:xfrm>
          <a:prstGeom prst="rect">
            <a:avLst/>
          </a:prstGeom>
          <a:noFill/>
        </p:spPr>
        <p:txBody>
          <a:bodyPr wrap="square" rtlCol="0">
            <a:spAutoFit/>
          </a:bodyPr>
          <a:lstStyle/>
          <a:p>
            <a:pPr algn="ctr"/>
            <a:r>
              <a:rPr kumimoji="1" lang="ja-JP" altLang="en-US" sz="1600">
                <a:solidFill>
                  <a:schemeClr val="tx1">
                    <a:lumMod val="85000"/>
                    <a:lumOff val="15000"/>
                  </a:schemeClr>
                </a:solidFill>
              </a:rPr>
              <a:t>等</a:t>
            </a:r>
            <a:endParaRPr kumimoji="1" lang="ja-JP" altLang="en-US" sz="1600" dirty="0">
              <a:solidFill>
                <a:srgbClr val="3965B5"/>
              </a:solidFill>
            </a:endParaRPr>
          </a:p>
        </p:txBody>
      </p:sp>
    </p:spTree>
    <p:extLst>
      <p:ext uri="{BB962C8B-B14F-4D97-AF65-F5344CB8AC3E}">
        <p14:creationId xmlns:p14="http://schemas.microsoft.com/office/powerpoint/2010/main" val="3668804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MAVE</a:t>
            </a:r>
            <a:r>
              <a:rPr kumimoji="1" lang="ja-JP" altLang="en-US" dirty="0">
                <a:solidFill>
                  <a:schemeClr val="tx1">
                    <a:lumMod val="95000"/>
                    <a:lumOff val="5000"/>
                  </a:schemeClr>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680454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581665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矢印: 右 27">
            <a:extLst>
              <a:ext uri="{FF2B5EF4-FFF2-40B4-BE49-F238E27FC236}">
                <a16:creationId xmlns:a16="http://schemas.microsoft.com/office/drawing/2014/main" id="{7DC027DC-F5CD-8EDE-FD63-5083B073F440}"/>
              </a:ext>
            </a:extLst>
          </p:cNvPr>
          <p:cNvSpPr/>
          <p:nvPr/>
        </p:nvSpPr>
        <p:spPr>
          <a:xfrm rot="5400000">
            <a:off x="6578217" y="1804113"/>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 </a:t>
            </a:r>
            <a:r>
              <a:rPr kumimoji="1" lang="ja-JP" altLang="en-US" sz="2200" b="1" dirty="0"/>
              <a:t>提案するモデルと学習手法</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7" name="図 6" descr="ダイアグラム&#10;&#10;自動的に生成された説明">
            <a:extLst>
              <a:ext uri="{FF2B5EF4-FFF2-40B4-BE49-F238E27FC236}">
                <a16:creationId xmlns:a16="http://schemas.microsoft.com/office/drawing/2014/main" id="{318E071C-9CB7-4A72-091E-6F5574DC199D}"/>
              </a:ext>
            </a:extLst>
          </p:cNvPr>
          <p:cNvPicPr>
            <a:picLocks noChangeAspect="1"/>
          </p:cNvPicPr>
          <p:nvPr/>
        </p:nvPicPr>
        <p:blipFill rotWithShape="1">
          <a:blip r:embed="rId3">
            <a:extLst>
              <a:ext uri="{28A0092B-C50C-407E-A947-70E740481C1C}">
                <a14:useLocalDpi xmlns:a14="http://schemas.microsoft.com/office/drawing/2010/main" val="0"/>
              </a:ext>
            </a:extLst>
          </a:blip>
          <a:srcRect r="27194" b="35780"/>
          <a:stretch/>
        </p:blipFill>
        <p:spPr>
          <a:xfrm>
            <a:off x="284655" y="1206074"/>
            <a:ext cx="4561613" cy="2166375"/>
          </a:xfrm>
          <a:prstGeom prst="rect">
            <a:avLst/>
          </a:prstGeom>
        </p:spPr>
      </p:pic>
      <p:sp>
        <p:nvSpPr>
          <p:cNvPr id="9" name="テキスト ボックス 8">
            <a:extLst>
              <a:ext uri="{FF2B5EF4-FFF2-40B4-BE49-F238E27FC236}">
                <a16:creationId xmlns:a16="http://schemas.microsoft.com/office/drawing/2014/main" id="{C8101CCB-EA36-54FE-D10F-085F7EB7A55D}"/>
              </a:ext>
            </a:extLst>
          </p:cNvPr>
          <p:cNvSpPr txBox="1"/>
          <p:nvPr/>
        </p:nvSpPr>
        <p:spPr>
          <a:xfrm>
            <a:off x="145893" y="531610"/>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モデルの構造</a:t>
            </a:r>
            <a:endParaRPr kumimoji="1" lang="ja-JP" altLang="en-US" sz="1600" dirty="0">
              <a:solidFill>
                <a:srgbClr val="3965B5"/>
              </a:solidFill>
            </a:endParaRPr>
          </a:p>
        </p:txBody>
      </p:sp>
      <p:sp>
        <p:nvSpPr>
          <p:cNvPr id="10" name="正方形/長方形 9">
            <a:extLst>
              <a:ext uri="{FF2B5EF4-FFF2-40B4-BE49-F238E27FC236}">
                <a16:creationId xmlns:a16="http://schemas.microsoft.com/office/drawing/2014/main" id="{259E0E2C-FEF7-A790-1A50-DAE13FEDB7A5}"/>
              </a:ext>
            </a:extLst>
          </p:cNvPr>
          <p:cNvSpPr/>
          <p:nvPr/>
        </p:nvSpPr>
        <p:spPr>
          <a:xfrm>
            <a:off x="73893" y="54788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2" name="正方形/長方形 11">
            <a:extLst>
              <a:ext uri="{FF2B5EF4-FFF2-40B4-BE49-F238E27FC236}">
                <a16:creationId xmlns:a16="http://schemas.microsoft.com/office/drawing/2014/main" id="{3A664F95-B713-538B-9904-15CDB8116A0A}"/>
              </a:ext>
            </a:extLst>
          </p:cNvPr>
          <p:cNvSpPr/>
          <p:nvPr/>
        </p:nvSpPr>
        <p:spPr>
          <a:xfrm>
            <a:off x="2897871" y="3236188"/>
            <a:ext cx="1905148" cy="2604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lumMod val="95000"/>
                    <a:lumOff val="5000"/>
                  </a:schemeClr>
                </a:solidFill>
              </a:rPr>
              <a:t>AlphaFold2</a:t>
            </a:r>
            <a:r>
              <a:rPr kumimoji="1" lang="ja-JP" altLang="en-US" sz="1200" dirty="0">
                <a:solidFill>
                  <a:schemeClr val="tx1">
                    <a:lumMod val="95000"/>
                    <a:lumOff val="5000"/>
                  </a:schemeClr>
                </a:solidFill>
              </a:rPr>
              <a:t>と同じ構造</a:t>
            </a:r>
            <a:endParaRPr kumimoji="1" lang="en-US" altLang="ja-JP" sz="1200" dirty="0">
              <a:solidFill>
                <a:schemeClr val="tx1">
                  <a:lumMod val="95000"/>
                  <a:lumOff val="5000"/>
                </a:schemeClr>
              </a:solidFill>
            </a:endParaRPr>
          </a:p>
        </p:txBody>
      </p:sp>
      <p:pic>
        <p:nvPicPr>
          <p:cNvPr id="13" name="図 12" descr="ダイアグラム&#10;&#10;自動的に生成された説明">
            <a:extLst>
              <a:ext uri="{FF2B5EF4-FFF2-40B4-BE49-F238E27FC236}">
                <a16:creationId xmlns:a16="http://schemas.microsoft.com/office/drawing/2014/main" id="{F72B2A5F-85B3-F62B-911F-96AB85D2A611}"/>
              </a:ext>
            </a:extLst>
          </p:cNvPr>
          <p:cNvPicPr>
            <a:picLocks noChangeAspect="1"/>
          </p:cNvPicPr>
          <p:nvPr/>
        </p:nvPicPr>
        <p:blipFill rotWithShape="1">
          <a:blip r:embed="rId3">
            <a:extLst>
              <a:ext uri="{28A0092B-C50C-407E-A947-70E740481C1C}">
                <a14:useLocalDpi xmlns:a14="http://schemas.microsoft.com/office/drawing/2010/main" val="0"/>
              </a:ext>
            </a:extLst>
          </a:blip>
          <a:srcRect l="76016" t="6723" r="507" b="75126"/>
          <a:stretch/>
        </p:blipFill>
        <p:spPr>
          <a:xfrm>
            <a:off x="5328070" y="1410909"/>
            <a:ext cx="1286273" cy="535437"/>
          </a:xfrm>
          <a:prstGeom prst="rect">
            <a:avLst/>
          </a:prstGeom>
        </p:spPr>
      </p:pic>
      <p:pic>
        <p:nvPicPr>
          <p:cNvPr id="14" name="図 13" descr="ダイアグラム&#10;&#10;自動的に生成された説明">
            <a:extLst>
              <a:ext uri="{FF2B5EF4-FFF2-40B4-BE49-F238E27FC236}">
                <a16:creationId xmlns:a16="http://schemas.microsoft.com/office/drawing/2014/main" id="{00910C55-4D5C-5073-E692-74C34287081A}"/>
              </a:ext>
            </a:extLst>
          </p:cNvPr>
          <p:cNvPicPr>
            <a:picLocks noChangeAspect="1"/>
          </p:cNvPicPr>
          <p:nvPr/>
        </p:nvPicPr>
        <p:blipFill rotWithShape="1">
          <a:blip r:embed="rId3">
            <a:extLst>
              <a:ext uri="{28A0092B-C50C-407E-A947-70E740481C1C}">
                <a14:useLocalDpi xmlns:a14="http://schemas.microsoft.com/office/drawing/2010/main" val="0"/>
              </a:ext>
            </a:extLst>
          </a:blip>
          <a:srcRect l="28212" t="32110" r="61890" b="44887"/>
          <a:stretch/>
        </p:blipFill>
        <p:spPr>
          <a:xfrm>
            <a:off x="6946269" y="1341806"/>
            <a:ext cx="500931" cy="626834"/>
          </a:xfrm>
          <a:prstGeom prst="rect">
            <a:avLst/>
          </a:prstGeom>
        </p:spPr>
      </p:pic>
      <p:sp>
        <p:nvSpPr>
          <p:cNvPr id="15" name="テキスト ボックス 14">
            <a:extLst>
              <a:ext uri="{FF2B5EF4-FFF2-40B4-BE49-F238E27FC236}">
                <a16:creationId xmlns:a16="http://schemas.microsoft.com/office/drawing/2014/main" id="{944B51D2-C2C8-38C5-EA6B-423E63B8718D}"/>
              </a:ext>
            </a:extLst>
          </p:cNvPr>
          <p:cNvSpPr txBox="1"/>
          <p:nvPr/>
        </p:nvSpPr>
        <p:spPr>
          <a:xfrm>
            <a:off x="5041111" y="901740"/>
            <a:ext cx="1326571" cy="307777"/>
          </a:xfrm>
          <a:prstGeom prst="rect">
            <a:avLst/>
          </a:prstGeom>
          <a:noFill/>
        </p:spPr>
        <p:txBody>
          <a:bodyPr wrap="square" rtlCol="0">
            <a:spAutoFit/>
          </a:bodyPr>
          <a:lstStyle/>
          <a:p>
            <a:r>
              <a:rPr kumimoji="1" lang="ja-JP" altLang="en-US" sz="1400" u="sng" dirty="0">
                <a:solidFill>
                  <a:schemeClr val="tx1">
                    <a:lumMod val="85000"/>
                    <a:lumOff val="15000"/>
                  </a:schemeClr>
                </a:solidFill>
              </a:rPr>
              <a:t>① 事前学習</a:t>
            </a:r>
            <a:endParaRPr kumimoji="1" lang="ja-JP" altLang="en-US" sz="1400" u="sng" dirty="0">
              <a:solidFill>
                <a:srgbClr val="3965B5"/>
              </a:solidFill>
            </a:endParaRPr>
          </a:p>
        </p:txBody>
      </p:sp>
      <p:sp>
        <p:nvSpPr>
          <p:cNvPr id="16" name="テキスト ボックス 15">
            <a:extLst>
              <a:ext uri="{FF2B5EF4-FFF2-40B4-BE49-F238E27FC236}">
                <a16:creationId xmlns:a16="http://schemas.microsoft.com/office/drawing/2014/main" id="{A4303DCD-155A-194A-54CB-D3F3699E1A0D}"/>
              </a:ext>
            </a:extLst>
          </p:cNvPr>
          <p:cNvSpPr txBox="1"/>
          <p:nvPr/>
        </p:nvSpPr>
        <p:spPr>
          <a:xfrm>
            <a:off x="6639704" y="1533446"/>
            <a:ext cx="281204" cy="307777"/>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a:t>
            </a:r>
            <a:endParaRPr kumimoji="1" lang="ja-JP" altLang="en-US" sz="1400" dirty="0">
              <a:solidFill>
                <a:srgbClr val="3965B5"/>
              </a:solidFill>
            </a:endParaRPr>
          </a:p>
        </p:txBody>
      </p:sp>
      <p:sp>
        <p:nvSpPr>
          <p:cNvPr id="17" name="テキスト ボックス 16">
            <a:extLst>
              <a:ext uri="{FF2B5EF4-FFF2-40B4-BE49-F238E27FC236}">
                <a16:creationId xmlns:a16="http://schemas.microsoft.com/office/drawing/2014/main" id="{7B8029E1-5405-E240-158A-33E2E8C4A23A}"/>
              </a:ext>
            </a:extLst>
          </p:cNvPr>
          <p:cNvSpPr txBox="1"/>
          <p:nvPr/>
        </p:nvSpPr>
        <p:spPr>
          <a:xfrm>
            <a:off x="7528323" y="1253832"/>
            <a:ext cx="1281968" cy="738664"/>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Masked MSA</a:t>
            </a:r>
          </a:p>
          <a:p>
            <a:pPr algn="ctr"/>
            <a:r>
              <a:rPr kumimoji="1" lang="en-US" altLang="ja-JP" sz="1400" dirty="0">
                <a:solidFill>
                  <a:schemeClr val="tx1">
                    <a:lumMod val="85000"/>
                    <a:lumOff val="15000"/>
                  </a:schemeClr>
                </a:solidFill>
              </a:rPr>
              <a:t>prediction</a:t>
            </a:r>
          </a:p>
          <a:p>
            <a:pPr algn="ctr"/>
            <a:r>
              <a:rPr kumimoji="1" lang="en-US" altLang="ja-JP" sz="1400" dirty="0">
                <a:solidFill>
                  <a:schemeClr val="tx1">
                    <a:lumMod val="85000"/>
                    <a:lumOff val="15000"/>
                  </a:schemeClr>
                </a:solidFill>
              </a:rPr>
              <a:t>(</a:t>
            </a:r>
            <a:r>
              <a:rPr kumimoji="1" lang="ja-JP" altLang="en-US" sz="1400" dirty="0">
                <a:solidFill>
                  <a:schemeClr val="tx1">
                    <a:lumMod val="85000"/>
                    <a:lumOff val="15000"/>
                  </a:schemeClr>
                </a:solidFill>
              </a:rPr>
              <a:t>言語モデル</a:t>
            </a:r>
            <a:r>
              <a:rPr kumimoji="1" lang="en-US" altLang="ja-JP" sz="1400" dirty="0">
                <a:solidFill>
                  <a:schemeClr val="tx1">
                    <a:lumMod val="85000"/>
                    <a:lumOff val="15000"/>
                  </a:schemeClr>
                </a:solidFill>
              </a:rPr>
              <a:t>)</a:t>
            </a:r>
            <a:endParaRPr kumimoji="1" lang="ja-JP" altLang="en-US" sz="1400" dirty="0">
              <a:solidFill>
                <a:srgbClr val="3965B5"/>
              </a:solidFill>
            </a:endParaRPr>
          </a:p>
        </p:txBody>
      </p:sp>
      <p:sp>
        <p:nvSpPr>
          <p:cNvPr id="19" name="テキスト ボックス 18">
            <a:extLst>
              <a:ext uri="{FF2B5EF4-FFF2-40B4-BE49-F238E27FC236}">
                <a16:creationId xmlns:a16="http://schemas.microsoft.com/office/drawing/2014/main" id="{3B409ABD-3737-2B9F-C1F5-C4C1C86959B5}"/>
              </a:ext>
            </a:extLst>
          </p:cNvPr>
          <p:cNvSpPr txBox="1"/>
          <p:nvPr/>
        </p:nvSpPr>
        <p:spPr>
          <a:xfrm>
            <a:off x="5028000" y="2397081"/>
            <a:ext cx="2810852" cy="307777"/>
          </a:xfrm>
          <a:prstGeom prst="rect">
            <a:avLst/>
          </a:prstGeom>
          <a:noFill/>
        </p:spPr>
        <p:txBody>
          <a:bodyPr wrap="square" rtlCol="0">
            <a:spAutoFit/>
          </a:bodyPr>
          <a:lstStyle/>
          <a:p>
            <a:r>
              <a:rPr kumimoji="1" lang="ja-JP" altLang="en-US" sz="1400" u="sng" dirty="0">
                <a:solidFill>
                  <a:schemeClr val="tx1">
                    <a:lumMod val="85000"/>
                    <a:lumOff val="15000"/>
                  </a:schemeClr>
                </a:solidFill>
              </a:rPr>
              <a:t>② </a:t>
            </a:r>
            <a:r>
              <a:rPr kumimoji="1" lang="en-US" altLang="ja-JP" sz="1400" u="sng" dirty="0">
                <a:solidFill>
                  <a:schemeClr val="tx1">
                    <a:lumMod val="85000"/>
                    <a:lumOff val="15000"/>
                  </a:schemeClr>
                </a:solidFill>
              </a:rPr>
              <a:t>Fine tuning</a:t>
            </a:r>
            <a:endParaRPr kumimoji="1" lang="ja-JP" altLang="en-US" sz="1400" u="sng" dirty="0">
              <a:solidFill>
                <a:srgbClr val="3965B5"/>
              </a:solidFill>
            </a:endParaRPr>
          </a:p>
        </p:txBody>
      </p:sp>
      <p:sp>
        <p:nvSpPr>
          <p:cNvPr id="22" name="テキスト ボックス 21">
            <a:extLst>
              <a:ext uri="{FF2B5EF4-FFF2-40B4-BE49-F238E27FC236}">
                <a16:creationId xmlns:a16="http://schemas.microsoft.com/office/drawing/2014/main" id="{7D5D28ED-03A2-C783-1B9A-703266786CE4}"/>
              </a:ext>
            </a:extLst>
          </p:cNvPr>
          <p:cNvSpPr txBox="1"/>
          <p:nvPr/>
        </p:nvSpPr>
        <p:spPr>
          <a:xfrm>
            <a:off x="5109028" y="531610"/>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学習方法</a:t>
            </a:r>
            <a:endParaRPr kumimoji="1" lang="ja-JP" altLang="en-US" sz="1600" dirty="0">
              <a:solidFill>
                <a:srgbClr val="3965B5"/>
              </a:solidFill>
            </a:endParaRPr>
          </a:p>
        </p:txBody>
      </p:sp>
      <p:sp>
        <p:nvSpPr>
          <p:cNvPr id="23" name="正方形/長方形 22">
            <a:extLst>
              <a:ext uri="{FF2B5EF4-FFF2-40B4-BE49-F238E27FC236}">
                <a16:creationId xmlns:a16="http://schemas.microsoft.com/office/drawing/2014/main" id="{390D6132-9C30-B2F5-8E37-2C9C062E977F}"/>
              </a:ext>
            </a:extLst>
          </p:cNvPr>
          <p:cNvSpPr/>
          <p:nvPr/>
        </p:nvSpPr>
        <p:spPr>
          <a:xfrm>
            <a:off x="5037028" y="54788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4" name="正方形/長方形 23">
            <a:extLst>
              <a:ext uri="{FF2B5EF4-FFF2-40B4-BE49-F238E27FC236}">
                <a16:creationId xmlns:a16="http://schemas.microsoft.com/office/drawing/2014/main" id="{BD5625D6-6240-3829-413B-C6310A9ECE4F}"/>
              </a:ext>
            </a:extLst>
          </p:cNvPr>
          <p:cNvSpPr/>
          <p:nvPr/>
        </p:nvSpPr>
        <p:spPr>
          <a:xfrm>
            <a:off x="5210561" y="4961347"/>
            <a:ext cx="3862002" cy="1091455"/>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lumMod val="95000"/>
                    <a:lumOff val="5000"/>
                  </a:schemeClr>
                </a:solidFill>
              </a:rPr>
              <a:t>　・事前学習と</a:t>
            </a:r>
            <a:r>
              <a:rPr kumimoji="1" lang="en-US" altLang="ja-JP" sz="1200" dirty="0">
                <a:solidFill>
                  <a:schemeClr val="tx1">
                    <a:lumMod val="95000"/>
                    <a:lumOff val="5000"/>
                  </a:schemeClr>
                </a:solidFill>
              </a:rPr>
              <a:t>Fine tuning</a:t>
            </a:r>
          </a:p>
          <a:p>
            <a:r>
              <a:rPr kumimoji="1" lang="ja-JP" altLang="en-US" sz="1200" dirty="0">
                <a:solidFill>
                  <a:schemeClr val="tx1">
                    <a:lumMod val="95000"/>
                    <a:lumOff val="5000"/>
                  </a:schemeClr>
                </a:solidFill>
              </a:rPr>
              <a:t>目的のタスクの学習データが少ない場合に</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関連する別のタスクを学習してから</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目的のタスクを学習すること。</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様々なタスクで広く使われている。</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　</a:t>
            </a:r>
            <a:endParaRPr kumimoji="1" lang="en-US" altLang="ja-JP" sz="1200" dirty="0">
              <a:solidFill>
                <a:schemeClr val="tx1">
                  <a:lumMod val="95000"/>
                  <a:lumOff val="5000"/>
                </a:schemeClr>
              </a:solidFill>
            </a:endParaRPr>
          </a:p>
        </p:txBody>
      </p:sp>
      <p:sp>
        <p:nvSpPr>
          <p:cNvPr id="26" name="テキスト ボックス 25">
            <a:extLst>
              <a:ext uri="{FF2B5EF4-FFF2-40B4-BE49-F238E27FC236}">
                <a16:creationId xmlns:a16="http://schemas.microsoft.com/office/drawing/2014/main" id="{BE12C73F-7F1B-5FB9-64B6-717245324852}"/>
              </a:ext>
            </a:extLst>
          </p:cNvPr>
          <p:cNvSpPr txBox="1"/>
          <p:nvPr/>
        </p:nvSpPr>
        <p:spPr>
          <a:xfrm>
            <a:off x="145893" y="3969542"/>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評価指標</a:t>
            </a:r>
            <a:endParaRPr kumimoji="1" lang="ja-JP" altLang="en-US" sz="1600" dirty="0">
              <a:solidFill>
                <a:srgbClr val="3965B5"/>
              </a:solidFill>
            </a:endParaRPr>
          </a:p>
        </p:txBody>
      </p:sp>
      <p:sp>
        <p:nvSpPr>
          <p:cNvPr id="27" name="正方形/長方形 26">
            <a:extLst>
              <a:ext uri="{FF2B5EF4-FFF2-40B4-BE49-F238E27FC236}">
                <a16:creationId xmlns:a16="http://schemas.microsoft.com/office/drawing/2014/main" id="{27C62083-AF10-53F3-81FC-BD29A576DE95}"/>
              </a:ext>
            </a:extLst>
          </p:cNvPr>
          <p:cNvSpPr/>
          <p:nvPr/>
        </p:nvSpPr>
        <p:spPr>
          <a:xfrm>
            <a:off x="73893" y="3985819"/>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9" name="テキスト ボックス 28">
            <a:extLst>
              <a:ext uri="{FF2B5EF4-FFF2-40B4-BE49-F238E27FC236}">
                <a16:creationId xmlns:a16="http://schemas.microsoft.com/office/drawing/2014/main" id="{58C1CD9B-2D3E-EC38-2323-F057FF078CDA}"/>
              </a:ext>
            </a:extLst>
          </p:cNvPr>
          <p:cNvSpPr txBox="1"/>
          <p:nvPr/>
        </p:nvSpPr>
        <p:spPr>
          <a:xfrm>
            <a:off x="4827661" y="3833255"/>
            <a:ext cx="3862002" cy="461665"/>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ヒト</a:t>
            </a:r>
            <a:r>
              <a:rPr kumimoji="1" lang="en-US" altLang="ja-JP" sz="1200" dirty="0">
                <a:solidFill>
                  <a:schemeClr val="tx1">
                    <a:lumMod val="95000"/>
                    <a:lumOff val="5000"/>
                  </a:schemeClr>
                </a:solidFill>
              </a:rPr>
              <a:t>or</a:t>
            </a:r>
            <a:r>
              <a:rPr kumimoji="1" lang="ja-JP" altLang="en-US" sz="1200" dirty="0">
                <a:solidFill>
                  <a:schemeClr val="tx1">
                    <a:lumMod val="95000"/>
                    <a:lumOff val="5000"/>
                  </a:schemeClr>
                </a:solidFill>
              </a:rPr>
              <a:t>霊長類で観測された変異を良性</a:t>
            </a:r>
            <a:r>
              <a:rPr kumimoji="1" lang="en-US" altLang="ja-JP" sz="1200" dirty="0">
                <a:solidFill>
                  <a:schemeClr val="tx1">
                    <a:lumMod val="95000"/>
                    <a:lumOff val="5000"/>
                  </a:schemeClr>
                </a:solidFill>
              </a:rPr>
              <a:t>, </a:t>
            </a:r>
          </a:p>
          <a:p>
            <a:pPr algn="ctr"/>
            <a:r>
              <a:rPr kumimoji="1" lang="ja-JP" altLang="en-US" sz="1200" dirty="0">
                <a:solidFill>
                  <a:schemeClr val="tx1">
                    <a:lumMod val="95000"/>
                    <a:lumOff val="5000"/>
                  </a:schemeClr>
                </a:solidFill>
              </a:rPr>
              <a:t>そうでない変異を病原性としてどちらかを予測</a:t>
            </a:r>
          </a:p>
        </p:txBody>
      </p:sp>
      <p:pic>
        <p:nvPicPr>
          <p:cNvPr id="32" name="図 31" descr="ダイアグラム&#10;&#10;自動的に生成された説明">
            <a:extLst>
              <a:ext uri="{FF2B5EF4-FFF2-40B4-BE49-F238E27FC236}">
                <a16:creationId xmlns:a16="http://schemas.microsoft.com/office/drawing/2014/main" id="{F8340F6A-F8BA-E147-6327-DC8B7107A542}"/>
              </a:ext>
            </a:extLst>
          </p:cNvPr>
          <p:cNvPicPr>
            <a:picLocks noChangeAspect="1"/>
          </p:cNvPicPr>
          <p:nvPr/>
        </p:nvPicPr>
        <p:blipFill rotWithShape="1">
          <a:blip r:embed="rId3">
            <a:extLst>
              <a:ext uri="{28A0092B-C50C-407E-A947-70E740481C1C}">
                <a14:useLocalDpi xmlns:a14="http://schemas.microsoft.com/office/drawing/2010/main" val="0"/>
              </a:ext>
            </a:extLst>
          </a:blip>
          <a:srcRect t="67670" r="53826" b="-406"/>
          <a:stretch/>
        </p:blipFill>
        <p:spPr>
          <a:xfrm>
            <a:off x="5159812" y="2778383"/>
            <a:ext cx="2600857" cy="992778"/>
          </a:xfrm>
          <a:prstGeom prst="rect">
            <a:avLst/>
          </a:prstGeom>
        </p:spPr>
      </p:pic>
      <p:pic>
        <p:nvPicPr>
          <p:cNvPr id="33" name="図 32" descr="ダイアグラム&#10;&#10;自動的に生成された説明">
            <a:extLst>
              <a:ext uri="{FF2B5EF4-FFF2-40B4-BE49-F238E27FC236}">
                <a16:creationId xmlns:a16="http://schemas.microsoft.com/office/drawing/2014/main" id="{8F3EDCB9-5BF9-B317-BE6B-944A115FB066}"/>
              </a:ext>
            </a:extLst>
          </p:cNvPr>
          <p:cNvPicPr>
            <a:picLocks noChangeAspect="1"/>
          </p:cNvPicPr>
          <p:nvPr/>
        </p:nvPicPr>
        <p:blipFill rotWithShape="1">
          <a:blip r:embed="rId3">
            <a:extLst>
              <a:ext uri="{28A0092B-C50C-407E-A947-70E740481C1C}">
                <a14:useLocalDpi xmlns:a14="http://schemas.microsoft.com/office/drawing/2010/main" val="0"/>
              </a:ext>
            </a:extLst>
          </a:blip>
          <a:srcRect l="51204" t="69419" r="164" b="96"/>
          <a:stretch/>
        </p:blipFill>
        <p:spPr>
          <a:xfrm>
            <a:off x="694126" y="4264844"/>
            <a:ext cx="2990849" cy="1009391"/>
          </a:xfrm>
          <a:prstGeom prst="rect">
            <a:avLst/>
          </a:prstGeom>
        </p:spPr>
      </p:pic>
      <p:sp>
        <p:nvSpPr>
          <p:cNvPr id="34" name="テキスト ボックス 33">
            <a:extLst>
              <a:ext uri="{FF2B5EF4-FFF2-40B4-BE49-F238E27FC236}">
                <a16:creationId xmlns:a16="http://schemas.microsoft.com/office/drawing/2014/main" id="{C25988B3-E338-DA4A-2ED2-0D880EF7A872}"/>
              </a:ext>
            </a:extLst>
          </p:cNvPr>
          <p:cNvSpPr txBox="1"/>
          <p:nvPr/>
        </p:nvSpPr>
        <p:spPr>
          <a:xfrm>
            <a:off x="243243" y="5334260"/>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① 報告された病原性変異のデータベース</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ClinVar</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35" name="テキスト ボックス 34">
            <a:extLst>
              <a:ext uri="{FF2B5EF4-FFF2-40B4-BE49-F238E27FC236}">
                <a16:creationId xmlns:a16="http://schemas.microsoft.com/office/drawing/2014/main" id="{9ECB438E-9943-5BA2-331A-787E2FB8392D}"/>
              </a:ext>
            </a:extLst>
          </p:cNvPr>
          <p:cNvSpPr txBox="1"/>
          <p:nvPr/>
        </p:nvSpPr>
        <p:spPr>
          <a:xfrm>
            <a:off x="243242" y="5734628"/>
            <a:ext cx="5054723" cy="307777"/>
          </a:xfrm>
          <a:prstGeom prst="rect">
            <a:avLst/>
          </a:prstGeom>
          <a:noFill/>
        </p:spPr>
        <p:txBody>
          <a:bodyPr wrap="square" rtlCol="0">
            <a:spAutoFit/>
          </a:bodyPr>
          <a:lstStyle/>
          <a:p>
            <a:r>
              <a:rPr kumimoji="1" lang="ja-JP" altLang="en-US" sz="1400" dirty="0">
                <a:solidFill>
                  <a:schemeClr val="tx1">
                    <a:lumMod val="95000"/>
                    <a:lumOff val="5000"/>
                  </a:schemeClr>
                </a:solidFill>
              </a:rPr>
              <a:t>② 発達障害の子供で見られた</a:t>
            </a:r>
            <a:r>
              <a:rPr kumimoji="1" lang="en-US" altLang="ja-JP" sz="1400" dirty="0">
                <a:solidFill>
                  <a:schemeClr val="tx1">
                    <a:lumMod val="95000"/>
                    <a:lumOff val="5000"/>
                  </a:schemeClr>
                </a:solidFill>
              </a:rPr>
              <a:t>de novo</a:t>
            </a:r>
            <a:r>
              <a:rPr kumimoji="1" lang="ja-JP" altLang="en-US" sz="1400" dirty="0">
                <a:solidFill>
                  <a:schemeClr val="tx1">
                    <a:lumMod val="95000"/>
                    <a:lumOff val="5000"/>
                  </a:schemeClr>
                </a:solidFill>
              </a:rPr>
              <a:t>変異データ </a:t>
            </a:r>
            <a:r>
              <a:rPr kumimoji="1" lang="en-US" altLang="ja-JP" sz="1400" dirty="0">
                <a:solidFill>
                  <a:schemeClr val="tx1">
                    <a:lumMod val="95000"/>
                    <a:lumOff val="5000"/>
                  </a:schemeClr>
                </a:solidFill>
              </a:rPr>
              <a:t>(DDD)</a:t>
            </a:r>
            <a:endParaRPr kumimoji="1" lang="ja-JP" altLang="en-US" sz="1400" dirty="0">
              <a:solidFill>
                <a:schemeClr val="tx1">
                  <a:lumMod val="95000"/>
                  <a:lumOff val="5000"/>
                </a:schemeClr>
              </a:solidFill>
            </a:endParaRPr>
          </a:p>
        </p:txBody>
      </p:sp>
      <p:sp>
        <p:nvSpPr>
          <p:cNvPr id="36" name="テキスト ボックス 35">
            <a:extLst>
              <a:ext uri="{FF2B5EF4-FFF2-40B4-BE49-F238E27FC236}">
                <a16:creationId xmlns:a16="http://schemas.microsoft.com/office/drawing/2014/main" id="{A1313BB5-98BC-8B01-B8AF-DF124CF5901B}"/>
              </a:ext>
            </a:extLst>
          </p:cNvPr>
          <p:cNvSpPr txBox="1"/>
          <p:nvPr/>
        </p:nvSpPr>
        <p:spPr>
          <a:xfrm>
            <a:off x="243242" y="6163442"/>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③ </a:t>
            </a:r>
            <a:r>
              <a:rPr kumimoji="1" lang="en-US" altLang="ja-JP" sz="1400" dirty="0">
                <a:solidFill>
                  <a:schemeClr val="tx1">
                    <a:lumMod val="95000"/>
                    <a:lumOff val="5000"/>
                  </a:schemeClr>
                </a:solidFill>
              </a:rPr>
              <a:t>MAVE</a:t>
            </a:r>
            <a:r>
              <a:rPr kumimoji="1" lang="ja-JP" altLang="en-US" sz="1400" dirty="0">
                <a:solidFill>
                  <a:schemeClr val="tx1">
                    <a:lumMod val="95000"/>
                    <a:lumOff val="5000"/>
                  </a:schemeClr>
                </a:solidFill>
              </a:rPr>
              <a:t>試験による変異の病原性データ</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ProteinGym</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37" name="テキスト ボックス 36">
            <a:extLst>
              <a:ext uri="{FF2B5EF4-FFF2-40B4-BE49-F238E27FC236}">
                <a16:creationId xmlns:a16="http://schemas.microsoft.com/office/drawing/2014/main" id="{836F9C83-5EB2-5F54-B7C1-281693877304}"/>
              </a:ext>
            </a:extLst>
          </p:cNvPr>
          <p:cNvSpPr txBox="1"/>
          <p:nvPr/>
        </p:nvSpPr>
        <p:spPr>
          <a:xfrm>
            <a:off x="109893" y="6545511"/>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これらの予測精度を既存の病原性予測モデルと比較</a:t>
            </a:r>
          </a:p>
        </p:txBody>
      </p:sp>
      <p:sp>
        <p:nvSpPr>
          <p:cNvPr id="38" name="正方形/長方形 37">
            <a:extLst>
              <a:ext uri="{FF2B5EF4-FFF2-40B4-BE49-F238E27FC236}">
                <a16:creationId xmlns:a16="http://schemas.microsoft.com/office/drawing/2014/main" id="{881D3CDA-4A85-4EBF-D362-AB0C93534132}"/>
              </a:ext>
            </a:extLst>
          </p:cNvPr>
          <p:cNvSpPr/>
          <p:nvPr/>
        </p:nvSpPr>
        <p:spPr>
          <a:xfrm>
            <a:off x="5210561" y="6158927"/>
            <a:ext cx="3862002" cy="640231"/>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lumMod val="95000"/>
                    <a:lumOff val="5000"/>
                  </a:schemeClr>
                </a:solidFill>
              </a:rPr>
              <a:t>　・</a:t>
            </a:r>
            <a:r>
              <a:rPr kumimoji="1" lang="en-US" altLang="ja-JP" sz="1200" dirty="0">
                <a:solidFill>
                  <a:schemeClr val="tx1">
                    <a:lumMod val="95000"/>
                    <a:lumOff val="5000"/>
                  </a:schemeClr>
                </a:solidFill>
              </a:rPr>
              <a:t>de novo </a:t>
            </a:r>
            <a:r>
              <a:rPr kumimoji="1" lang="ja-JP" altLang="en-US" sz="1200" dirty="0">
                <a:solidFill>
                  <a:schemeClr val="tx1">
                    <a:lumMod val="95000"/>
                    <a:lumOff val="5000"/>
                  </a:schemeClr>
                </a:solidFill>
              </a:rPr>
              <a:t>変異</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両親には見られなかったが</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子供に新たに発見された変異。</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　</a:t>
            </a:r>
            <a:endParaRPr kumimoji="1" lang="en-US" altLang="ja-JP" sz="12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FADE3AC5-49EC-7150-F8DE-4014E4DE0236}"/>
              </a:ext>
            </a:extLst>
          </p:cNvPr>
          <p:cNvSpPr txBox="1"/>
          <p:nvPr/>
        </p:nvSpPr>
        <p:spPr>
          <a:xfrm>
            <a:off x="5108865" y="4397301"/>
            <a:ext cx="4065394" cy="461665"/>
          </a:xfrm>
          <a:prstGeom prst="rect">
            <a:avLst/>
          </a:prstGeom>
          <a:noFill/>
        </p:spPr>
        <p:txBody>
          <a:bodyPr wrap="square" rtlCol="0">
            <a:spAutoFit/>
          </a:bodyPr>
          <a:lstStyle/>
          <a:p>
            <a:pPr marL="171450" indent="-171450">
              <a:buFont typeface="Wingdings" panose="05000000000000000000" pitchFamily="2" charset="2"/>
              <a:buChar char="ü"/>
            </a:pPr>
            <a:r>
              <a:rPr kumimoji="1" lang="ja-JP" altLang="en-US" sz="1200">
                <a:solidFill>
                  <a:schemeClr val="tx1">
                    <a:lumMod val="95000"/>
                    <a:lumOff val="5000"/>
                  </a:schemeClr>
                </a:solidFill>
              </a:rPr>
              <a:t>良性</a:t>
            </a:r>
            <a:r>
              <a:rPr kumimoji="1" lang="ja-JP" altLang="en-US" sz="1200" dirty="0">
                <a:solidFill>
                  <a:schemeClr val="tx1">
                    <a:lumMod val="95000"/>
                    <a:lumOff val="5000"/>
                  </a:schemeClr>
                </a:solidFill>
              </a:rPr>
              <a:t>と判定された未観測変異を良性として学習し直す</a:t>
            </a:r>
            <a:r>
              <a:rPr kumimoji="1" lang="en-US" altLang="ja-JP" sz="1200" dirty="0">
                <a:solidFill>
                  <a:schemeClr val="tx1">
                    <a:lumMod val="95000"/>
                    <a:lumOff val="5000"/>
                  </a:schemeClr>
                </a:solidFill>
              </a:rPr>
              <a:t>(self distillation)</a:t>
            </a:r>
            <a:r>
              <a:rPr kumimoji="1" lang="ja-JP" altLang="en-US" sz="1200" dirty="0">
                <a:solidFill>
                  <a:schemeClr val="tx1">
                    <a:lumMod val="95000"/>
                    <a:lumOff val="5000"/>
                  </a:schemeClr>
                </a:solidFill>
              </a:rPr>
              <a:t>などの工夫をしている。</a:t>
            </a:r>
          </a:p>
        </p:txBody>
      </p:sp>
      <p:sp>
        <p:nvSpPr>
          <p:cNvPr id="3" name="吹き出し: 四角形 2">
            <a:extLst>
              <a:ext uri="{FF2B5EF4-FFF2-40B4-BE49-F238E27FC236}">
                <a16:creationId xmlns:a16="http://schemas.microsoft.com/office/drawing/2014/main" id="{B50B861B-1338-14B9-6FAB-ABE4E7DE707A}"/>
              </a:ext>
            </a:extLst>
          </p:cNvPr>
          <p:cNvSpPr/>
          <p:nvPr/>
        </p:nvSpPr>
        <p:spPr>
          <a:xfrm>
            <a:off x="474549" y="1010809"/>
            <a:ext cx="2792526" cy="260495"/>
          </a:xfrm>
          <a:prstGeom prst="wedgeRectCallout">
            <a:avLst>
              <a:gd name="adj1" fmla="val -21889"/>
              <a:gd name="adj2" fmla="val 16740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lumMod val="95000"/>
                    <a:lumOff val="5000"/>
                  </a:schemeClr>
                </a:solidFill>
              </a:rPr>
              <a:t>ヒトタンパク質のアミノ酸配列を入力</a:t>
            </a:r>
          </a:p>
        </p:txBody>
      </p:sp>
      <p:sp>
        <p:nvSpPr>
          <p:cNvPr id="5" name="吹き出し: 四角形 4">
            <a:extLst>
              <a:ext uri="{FF2B5EF4-FFF2-40B4-BE49-F238E27FC236}">
                <a16:creationId xmlns:a16="http://schemas.microsoft.com/office/drawing/2014/main" id="{7693F33A-9938-901E-0A47-08CCB2F60F47}"/>
              </a:ext>
            </a:extLst>
          </p:cNvPr>
          <p:cNvSpPr/>
          <p:nvPr/>
        </p:nvSpPr>
        <p:spPr>
          <a:xfrm>
            <a:off x="109893" y="3565218"/>
            <a:ext cx="3575082" cy="286281"/>
          </a:xfrm>
          <a:prstGeom prst="wedgeRectCallout">
            <a:avLst>
              <a:gd name="adj1" fmla="val -601"/>
              <a:gd name="adj2" fmla="val -16578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lumMod val="95000"/>
                    <a:lumOff val="5000"/>
                  </a:schemeClr>
                </a:solidFill>
              </a:rPr>
              <a:t>MSA(</a:t>
            </a:r>
            <a:r>
              <a:rPr kumimoji="1" lang="ja-JP" altLang="en-US" sz="1200" dirty="0">
                <a:solidFill>
                  <a:schemeClr val="tx1">
                    <a:lumMod val="95000"/>
                    <a:lumOff val="5000"/>
                  </a:schemeClr>
                </a:solidFill>
              </a:rPr>
              <a:t>他生物</a:t>
            </a:r>
            <a:r>
              <a:rPr kumimoji="1" lang="ja-JP" altLang="en-US" sz="1200">
                <a:solidFill>
                  <a:schemeClr val="tx1">
                    <a:lumMod val="95000"/>
                    <a:lumOff val="5000"/>
                  </a:schemeClr>
                </a:solidFill>
              </a:rPr>
              <a:t>種の類似配列</a:t>
            </a:r>
            <a:r>
              <a:rPr kumimoji="1" lang="en-US" altLang="ja-JP" sz="1200" dirty="0">
                <a:solidFill>
                  <a:schemeClr val="tx1">
                    <a:lumMod val="95000"/>
                    <a:lumOff val="5000"/>
                  </a:schemeClr>
                </a:solidFill>
              </a:rPr>
              <a:t>)</a:t>
            </a:r>
            <a:r>
              <a:rPr kumimoji="1" lang="ja-JP" altLang="en-US" sz="1200" dirty="0">
                <a:solidFill>
                  <a:schemeClr val="tx1">
                    <a:lumMod val="95000"/>
                    <a:lumOff val="5000"/>
                  </a:schemeClr>
                </a:solidFill>
              </a:rPr>
              <a:t>を一部マスクして入力</a:t>
            </a:r>
          </a:p>
        </p:txBody>
      </p:sp>
      <p:sp>
        <p:nvSpPr>
          <p:cNvPr id="8" name="テキスト ボックス 7">
            <a:extLst>
              <a:ext uri="{FF2B5EF4-FFF2-40B4-BE49-F238E27FC236}">
                <a16:creationId xmlns:a16="http://schemas.microsoft.com/office/drawing/2014/main" id="{9BF71547-4538-65DA-24B5-C0EC76CD5EE1}"/>
              </a:ext>
            </a:extLst>
          </p:cNvPr>
          <p:cNvSpPr txBox="1"/>
          <p:nvPr/>
        </p:nvSpPr>
        <p:spPr>
          <a:xfrm>
            <a:off x="7510740" y="914739"/>
            <a:ext cx="1633260" cy="276999"/>
          </a:xfrm>
          <a:prstGeom prst="rect">
            <a:avLst/>
          </a:prstGeom>
          <a:noFill/>
        </p:spPr>
        <p:txBody>
          <a:bodyPr wrap="square">
            <a:spAutoFit/>
          </a:bodyPr>
          <a:lstStyle/>
          <a:p>
            <a:r>
              <a:rPr kumimoji="1" lang="en-US" altLang="ja-JP" sz="1200" dirty="0">
                <a:solidFill>
                  <a:schemeClr val="tx1">
                    <a:lumMod val="85000"/>
                    <a:lumOff val="15000"/>
                  </a:schemeClr>
                </a:solidFill>
              </a:rPr>
              <a:t>※ AlphaFold2</a:t>
            </a:r>
            <a:r>
              <a:rPr kumimoji="1" lang="ja-JP" altLang="en-US" sz="1200" dirty="0">
                <a:solidFill>
                  <a:schemeClr val="tx1">
                    <a:lumMod val="85000"/>
                    <a:lumOff val="15000"/>
                  </a:schemeClr>
                </a:solidFill>
              </a:rPr>
              <a:t>と同じ</a:t>
            </a:r>
            <a:endParaRPr lang="ja-JP" altLang="en-US" sz="1200" dirty="0"/>
          </a:p>
        </p:txBody>
      </p:sp>
    </p:spTree>
    <p:extLst>
      <p:ext uri="{BB962C8B-B14F-4D97-AF65-F5344CB8AC3E}">
        <p14:creationId xmlns:p14="http://schemas.microsoft.com/office/powerpoint/2010/main" val="2446617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535754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pic>
        <p:nvPicPr>
          <p:cNvPr id="5" name="図 4" descr="ダイアグラム&#10;&#10;自動的に生成された説明">
            <a:extLst>
              <a:ext uri="{FF2B5EF4-FFF2-40B4-BE49-F238E27FC236}">
                <a16:creationId xmlns:a16="http://schemas.microsoft.com/office/drawing/2014/main" id="{3A9D86AC-C41D-164D-883F-67D676B4BA21}"/>
              </a:ext>
            </a:extLst>
          </p:cNvPr>
          <p:cNvPicPr>
            <a:picLocks noChangeAspect="1"/>
          </p:cNvPicPr>
          <p:nvPr/>
        </p:nvPicPr>
        <p:blipFill rotWithShape="1">
          <a:blip r:embed="rId3">
            <a:extLst>
              <a:ext uri="{28A0092B-C50C-407E-A947-70E740481C1C}">
                <a14:useLocalDpi xmlns:a14="http://schemas.microsoft.com/office/drawing/2010/main" val="0"/>
              </a:ext>
            </a:extLst>
          </a:blip>
          <a:srcRect l="1" t="1731" r="70906" b="75383"/>
          <a:stretch/>
        </p:blipFill>
        <p:spPr>
          <a:xfrm>
            <a:off x="607152" y="2504355"/>
            <a:ext cx="3005137" cy="2986214"/>
          </a:xfrm>
          <a:prstGeom prst="rect">
            <a:avLst/>
          </a:prstGeom>
        </p:spPr>
      </p:pic>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データでの評価</a:t>
            </a:r>
            <a:endParaRPr kumimoji="1" lang="ja-JP" altLang="en-US" u="sng" dirty="0">
              <a:solidFill>
                <a:srgbClr val="3965B5"/>
              </a:solidFill>
            </a:endParaRPr>
          </a:p>
        </p:txBody>
      </p:sp>
      <p:pic>
        <p:nvPicPr>
          <p:cNvPr id="28" name="図 27" descr="グラフ, 棒グラフ&#10;&#10;自動的に生成された説明">
            <a:extLst>
              <a:ext uri="{FF2B5EF4-FFF2-40B4-BE49-F238E27FC236}">
                <a16:creationId xmlns:a16="http://schemas.microsoft.com/office/drawing/2014/main" id="{EC732136-03C6-ED7E-C154-636EA41EB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680" y="2421404"/>
            <a:ext cx="2751681" cy="3064715"/>
          </a:xfrm>
          <a:prstGeom prst="rect">
            <a:avLst/>
          </a:prstGeom>
        </p:spPr>
      </p:pic>
      <p:sp>
        <p:nvSpPr>
          <p:cNvPr id="34" name="テキスト ボックス 33">
            <a:extLst>
              <a:ext uri="{FF2B5EF4-FFF2-40B4-BE49-F238E27FC236}">
                <a16:creationId xmlns:a16="http://schemas.microsoft.com/office/drawing/2014/main" id="{F985D244-F59C-6831-2279-5E6630EF1273}"/>
              </a:ext>
            </a:extLst>
          </p:cNvPr>
          <p:cNvSpPr txBox="1"/>
          <p:nvPr/>
        </p:nvSpPr>
        <p:spPr>
          <a:xfrm>
            <a:off x="212338" y="1663285"/>
            <a:ext cx="4343592"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は</a:t>
            </a:r>
            <a:r>
              <a:rPr kumimoji="1" lang="en-US" altLang="ja-JP" sz="1600" dirty="0" err="1">
                <a:solidFill>
                  <a:schemeClr val="tx1">
                    <a:lumMod val="95000"/>
                    <a:lumOff val="5000"/>
                  </a:schemeClr>
                </a:solidFill>
              </a:rPr>
              <a:t>ClinVar</a:t>
            </a:r>
            <a:r>
              <a:rPr kumimoji="1" lang="ja-JP" altLang="en-US" sz="1600" dirty="0">
                <a:solidFill>
                  <a:schemeClr val="tx1">
                    <a:lumMod val="95000"/>
                    <a:lumOff val="5000"/>
                  </a:schemeClr>
                </a:solidFill>
              </a:rPr>
              <a:t>データに対し</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既存モデルを上回る病原性予測性能を示した</a:t>
            </a:r>
          </a:p>
        </p:txBody>
      </p:sp>
      <p:sp>
        <p:nvSpPr>
          <p:cNvPr id="35" name="正方形/長方形 34">
            <a:extLst>
              <a:ext uri="{FF2B5EF4-FFF2-40B4-BE49-F238E27FC236}">
                <a16:creationId xmlns:a16="http://schemas.microsoft.com/office/drawing/2014/main" id="{0DA8A2AF-D250-0CDB-894B-1C3743E1AD48}"/>
              </a:ext>
            </a:extLst>
          </p:cNvPr>
          <p:cNvSpPr/>
          <p:nvPr/>
        </p:nvSpPr>
        <p:spPr>
          <a:xfrm>
            <a:off x="156501" y="1663285"/>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4627930" y="1663285"/>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8" name="テキスト ボックス 37">
            <a:extLst>
              <a:ext uri="{FF2B5EF4-FFF2-40B4-BE49-F238E27FC236}">
                <a16:creationId xmlns:a16="http://schemas.microsoft.com/office/drawing/2014/main" id="{0952D9A4-BB05-B5A2-802D-ABF59664B115}"/>
              </a:ext>
            </a:extLst>
          </p:cNvPr>
          <p:cNvSpPr txBox="1"/>
          <p:nvPr/>
        </p:nvSpPr>
        <p:spPr>
          <a:xfrm>
            <a:off x="80963" y="5519958"/>
            <a:ext cx="4199384"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u="sng" dirty="0" err="1">
                <a:solidFill>
                  <a:schemeClr val="tx1">
                    <a:lumMod val="95000"/>
                    <a:lumOff val="5000"/>
                  </a:schemeClr>
                </a:solidFill>
              </a:rPr>
              <a:t>ClinVar</a:t>
            </a:r>
            <a:r>
              <a:rPr kumimoji="1" lang="ja-JP" altLang="en-US" sz="1400" u="sng" dirty="0">
                <a:solidFill>
                  <a:schemeClr val="tx1">
                    <a:lumMod val="95000"/>
                    <a:lumOff val="5000"/>
                  </a:schemeClr>
                </a:solidFill>
              </a:rPr>
              <a:t>で学習</a:t>
            </a:r>
            <a:r>
              <a:rPr kumimoji="1" lang="ja-JP" altLang="en-US" sz="1400" u="sng">
                <a:solidFill>
                  <a:schemeClr val="tx1">
                    <a:lumMod val="95000"/>
                    <a:lumOff val="5000"/>
                  </a:schemeClr>
                </a:solidFill>
              </a:rPr>
              <a:t>したモデルより</a:t>
            </a:r>
            <a:r>
              <a:rPr kumimoji="1" lang="ja-JP" altLang="en-US" sz="1400" u="sng" dirty="0">
                <a:solidFill>
                  <a:schemeClr val="tx1">
                    <a:lumMod val="95000"/>
                    <a:lumOff val="5000"/>
                  </a:schemeClr>
                </a:solidFill>
              </a:rPr>
              <a:t>も上回る性能</a:t>
            </a:r>
            <a:r>
              <a:rPr kumimoji="1" lang="ja-JP" altLang="en-US" sz="1400" dirty="0">
                <a:solidFill>
                  <a:schemeClr val="tx1">
                    <a:lumMod val="95000"/>
                    <a:lumOff val="5000"/>
                  </a:schemeClr>
                </a:solidFill>
              </a:rPr>
              <a:t>を示した。</a:t>
            </a:r>
          </a:p>
        </p:txBody>
      </p:sp>
      <p:sp>
        <p:nvSpPr>
          <p:cNvPr id="2" name="四角形: 角を丸くする 1">
            <a:extLst>
              <a:ext uri="{FF2B5EF4-FFF2-40B4-BE49-F238E27FC236}">
                <a16:creationId xmlns:a16="http://schemas.microsoft.com/office/drawing/2014/main" id="{75DFC563-503E-35DB-04EB-C941E70F0775}"/>
              </a:ext>
            </a:extLst>
          </p:cNvPr>
          <p:cNvSpPr/>
          <p:nvPr/>
        </p:nvSpPr>
        <p:spPr>
          <a:xfrm>
            <a:off x="763496" y="2724149"/>
            <a:ext cx="2475004" cy="161071"/>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72571" y="1719525"/>
            <a:ext cx="4343592" cy="584775"/>
          </a:xfrm>
          <a:prstGeom prst="rect">
            <a:avLst/>
          </a:prstGeom>
          <a:noFill/>
        </p:spPr>
        <p:txBody>
          <a:bodyPr wrap="square" rtlCol="0">
            <a:spAutoFit/>
          </a:bodyPr>
          <a:lstStyle/>
          <a:p>
            <a:r>
              <a:rPr kumimoji="1" lang="ja-JP" altLang="en-US" sz="1600" dirty="0">
                <a:solidFill>
                  <a:schemeClr val="tx1">
                    <a:lumMod val="95000"/>
                    <a:lumOff val="5000"/>
                  </a:schemeClr>
                </a:solidFill>
              </a:rPr>
              <a:t>進化的に保存された遺伝子についても</a:t>
            </a:r>
            <a:endParaRPr kumimoji="1" lang="en-US" altLang="ja-JP" sz="1600" dirty="0">
              <a:solidFill>
                <a:schemeClr val="tx1">
                  <a:lumMod val="95000"/>
                  <a:lumOff val="5000"/>
                </a:schemeClr>
              </a:solidFill>
            </a:endParaRPr>
          </a:p>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が最も高い予測性能を示した</a:t>
            </a:r>
          </a:p>
        </p:txBody>
      </p:sp>
      <p:sp>
        <p:nvSpPr>
          <p:cNvPr id="6" name="テキスト ボックス 5">
            <a:extLst>
              <a:ext uri="{FF2B5EF4-FFF2-40B4-BE49-F238E27FC236}">
                <a16:creationId xmlns:a16="http://schemas.microsoft.com/office/drawing/2014/main" id="{D5BB487A-EC54-4826-17B0-2B4EBFBEBB69}"/>
              </a:ext>
            </a:extLst>
          </p:cNvPr>
          <p:cNvSpPr txBox="1"/>
          <p:nvPr/>
        </p:nvSpPr>
        <p:spPr>
          <a:xfrm>
            <a:off x="4672571" y="5866661"/>
            <a:ext cx="4199384" cy="738664"/>
          </a:xfrm>
          <a:prstGeom prst="rect">
            <a:avLst/>
          </a:prstGeom>
          <a:noFill/>
        </p:spPr>
        <p:txBody>
          <a:bodyPr wrap="square" rtlCol="0">
            <a:spAutoFit/>
          </a:bodyPr>
          <a:lstStyle/>
          <a:p>
            <a:pPr algn="ct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は</a:t>
            </a:r>
            <a:r>
              <a:rPr kumimoji="1" lang="ja-JP" altLang="en-US" sz="1400" u="sng" dirty="0">
                <a:solidFill>
                  <a:schemeClr val="tx1">
                    <a:lumMod val="95000"/>
                    <a:lumOff val="5000"/>
                  </a:schemeClr>
                </a:solidFill>
              </a:rPr>
              <a:t>単に配列の進化的保存性を学習しているわけではなく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タンパク質における変異の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影響を予測していることが示唆された</a:t>
            </a:r>
          </a:p>
        </p:txBody>
      </p:sp>
      <p:sp>
        <p:nvSpPr>
          <p:cNvPr id="7" name="矢印: 右 6">
            <a:extLst>
              <a:ext uri="{FF2B5EF4-FFF2-40B4-BE49-F238E27FC236}">
                <a16:creationId xmlns:a16="http://schemas.microsoft.com/office/drawing/2014/main" id="{828576FE-7502-9285-6097-41B39E110400}"/>
              </a:ext>
            </a:extLst>
          </p:cNvPr>
          <p:cNvSpPr/>
          <p:nvPr/>
        </p:nvSpPr>
        <p:spPr>
          <a:xfrm rot="5400000">
            <a:off x="6643837" y="5206005"/>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259E0AF8-FFDF-A9F3-C201-95F6605FEB1D}"/>
              </a:ext>
            </a:extLst>
          </p:cNvPr>
          <p:cNvSpPr/>
          <p:nvPr/>
        </p:nvSpPr>
        <p:spPr>
          <a:xfrm>
            <a:off x="5431494" y="2727318"/>
            <a:ext cx="2475004" cy="161071"/>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C78B98B-7FA5-62D9-0028-88E691934BD1}"/>
              </a:ext>
            </a:extLst>
          </p:cNvPr>
          <p:cNvSpPr/>
          <p:nvPr/>
        </p:nvSpPr>
        <p:spPr>
          <a:xfrm>
            <a:off x="81534" y="898883"/>
            <a:ext cx="8991029" cy="71634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dirty="0">
                <a:solidFill>
                  <a:schemeClr val="tx1">
                    <a:lumMod val="95000"/>
                    <a:lumOff val="5000"/>
                  </a:schemeClr>
                </a:solidFill>
              </a:rPr>
              <a:t>　・</a:t>
            </a:r>
            <a:r>
              <a:rPr kumimoji="1" lang="en-US" altLang="ja-JP" sz="1400" dirty="0" err="1">
                <a:solidFill>
                  <a:schemeClr val="tx1">
                    <a:lumMod val="95000"/>
                    <a:lumOff val="5000"/>
                  </a:schemeClr>
                </a:solidFill>
              </a:rPr>
              <a:t>ClinVar</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研究機関や製薬企業等</a:t>
            </a:r>
            <a:r>
              <a:rPr kumimoji="1" lang="ja-JP" altLang="en-US" sz="1400" dirty="0">
                <a:solidFill>
                  <a:schemeClr val="tx1">
                    <a:lumMod val="95000"/>
                    <a:lumOff val="5000"/>
                  </a:schemeClr>
                </a:solidFill>
              </a:rPr>
              <a:t>から寄託された遺伝子変異の病原性のデータベース。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アミノ</a:t>
            </a:r>
            <a:r>
              <a:rPr kumimoji="1" lang="ja-JP" altLang="en-US" sz="1400">
                <a:solidFill>
                  <a:schemeClr val="tx1">
                    <a:lumMod val="95000"/>
                    <a:lumOff val="5000"/>
                  </a:schemeClr>
                </a:solidFill>
              </a:rPr>
              <a:t>酸配列中で報告のあった一部の変異</a:t>
            </a:r>
            <a:r>
              <a:rPr kumimoji="1" lang="ja-JP" altLang="en-US" sz="1400" dirty="0">
                <a:solidFill>
                  <a:schemeClr val="tx1">
                    <a:lumMod val="95000"/>
                    <a:lumOff val="5000"/>
                  </a:schemeClr>
                </a:solidFill>
              </a:rPr>
              <a:t>について良性か病原性かの判定がされている。</a:t>
            </a:r>
          </a:p>
        </p:txBody>
      </p:sp>
      <p:cxnSp>
        <p:nvCxnSpPr>
          <p:cNvPr id="14" name="直線矢印コネクタ 13">
            <a:extLst>
              <a:ext uri="{FF2B5EF4-FFF2-40B4-BE49-F238E27FC236}">
                <a16:creationId xmlns:a16="http://schemas.microsoft.com/office/drawing/2014/main" id="{5AC00347-E9B2-8B2F-482F-CEA7EA2EF69D}"/>
              </a:ext>
            </a:extLst>
          </p:cNvPr>
          <p:cNvCxnSpPr>
            <a:cxnSpLocks/>
          </p:cNvCxnSpPr>
          <p:nvPr/>
        </p:nvCxnSpPr>
        <p:spPr>
          <a:xfrm>
            <a:off x="1714500" y="5238750"/>
            <a:ext cx="1638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034B4320-0895-AC8E-4978-684589054FE3}"/>
              </a:ext>
            </a:extLst>
          </p:cNvPr>
          <p:cNvSpPr txBox="1"/>
          <p:nvPr/>
        </p:nvSpPr>
        <p:spPr>
          <a:xfrm>
            <a:off x="3210496" y="5100250"/>
            <a:ext cx="1361504" cy="276999"/>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高い予測精度</a:t>
            </a:r>
          </a:p>
        </p:txBody>
      </p:sp>
      <p:cxnSp>
        <p:nvCxnSpPr>
          <p:cNvPr id="17" name="直線矢印コネクタ 16">
            <a:extLst>
              <a:ext uri="{FF2B5EF4-FFF2-40B4-BE49-F238E27FC236}">
                <a16:creationId xmlns:a16="http://schemas.microsoft.com/office/drawing/2014/main" id="{A66FC77B-91EC-D13C-7005-E90ED43D36A9}"/>
              </a:ext>
            </a:extLst>
          </p:cNvPr>
          <p:cNvCxnSpPr>
            <a:cxnSpLocks/>
          </p:cNvCxnSpPr>
          <p:nvPr/>
        </p:nvCxnSpPr>
        <p:spPr>
          <a:xfrm>
            <a:off x="6286500" y="5266287"/>
            <a:ext cx="1638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18D68A7B-CA22-9E7E-AF55-556626F5B431}"/>
              </a:ext>
            </a:extLst>
          </p:cNvPr>
          <p:cNvSpPr txBox="1"/>
          <p:nvPr/>
        </p:nvSpPr>
        <p:spPr>
          <a:xfrm>
            <a:off x="7782496" y="5127787"/>
            <a:ext cx="1361504" cy="276999"/>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高い予測精度</a:t>
            </a:r>
          </a:p>
        </p:txBody>
      </p:sp>
      <p:sp>
        <p:nvSpPr>
          <p:cNvPr id="10" name="テキスト ボックス 9">
            <a:extLst>
              <a:ext uri="{FF2B5EF4-FFF2-40B4-BE49-F238E27FC236}">
                <a16:creationId xmlns:a16="http://schemas.microsoft.com/office/drawing/2014/main" id="{A70F5681-4786-2E22-404B-A79B3BC6C5E8}"/>
              </a:ext>
            </a:extLst>
          </p:cNvPr>
          <p:cNvSpPr txBox="1"/>
          <p:nvPr/>
        </p:nvSpPr>
        <p:spPr>
          <a:xfrm>
            <a:off x="334278" y="6052755"/>
            <a:ext cx="4137152" cy="738664"/>
          </a:xfrm>
          <a:prstGeom prst="rect">
            <a:avLst/>
          </a:prstGeom>
          <a:noFill/>
        </p:spPr>
        <p:txBody>
          <a:bodyPr wrap="square">
            <a:spAutoFit/>
          </a:bodyPr>
          <a:lstStyle/>
          <a:p>
            <a:r>
              <a:rPr kumimoji="1" lang="ja-JP" altLang="en-US" sz="1400">
                <a:solidFill>
                  <a:schemeClr val="tx1">
                    <a:lumMod val="95000"/>
                    <a:lumOff val="5000"/>
                  </a:schemeClr>
                </a:solidFill>
              </a:rPr>
              <a:t>一般に</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当該データの学習セットを訓練に使うと</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バイアスを学習するため評価精度は上がるが</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他のデータへの一般化が難しくなる</a:t>
            </a:r>
            <a:endParaRPr lang="ja-JP" altLang="en-US" sz="1400"/>
          </a:p>
        </p:txBody>
      </p:sp>
      <p:sp>
        <p:nvSpPr>
          <p:cNvPr id="12" name="テキスト ボックス 11">
            <a:extLst>
              <a:ext uri="{FF2B5EF4-FFF2-40B4-BE49-F238E27FC236}">
                <a16:creationId xmlns:a16="http://schemas.microsoft.com/office/drawing/2014/main" id="{3BFCE0B1-015D-902E-DC55-091895FF9431}"/>
              </a:ext>
            </a:extLst>
          </p:cNvPr>
          <p:cNvSpPr txBox="1"/>
          <p:nvPr/>
        </p:nvSpPr>
        <p:spPr>
          <a:xfrm>
            <a:off x="-81359" y="6039463"/>
            <a:ext cx="489079" cy="307777"/>
          </a:xfrm>
          <a:prstGeom prst="rect">
            <a:avLst/>
          </a:prstGeom>
          <a:noFill/>
        </p:spPr>
        <p:txBody>
          <a:bodyPr wrap="square" rtlCol="0">
            <a:spAutoFit/>
          </a:bodyPr>
          <a:lstStyle/>
          <a:p>
            <a:pPr algn="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Tree>
    <p:extLst>
      <p:ext uri="{BB962C8B-B14F-4D97-AF65-F5344CB8AC3E}">
        <p14:creationId xmlns:p14="http://schemas.microsoft.com/office/powerpoint/2010/main" val="1502663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a:t>
            </a:r>
            <a:r>
              <a:rPr kumimoji="1" lang="ja-JP" altLang="en-US" u="sng">
                <a:solidFill>
                  <a:schemeClr val="tx1">
                    <a:lumMod val="85000"/>
                    <a:lumOff val="15000"/>
                  </a:schemeClr>
                </a:solidFill>
              </a:rPr>
              <a:t>での評価</a:t>
            </a:r>
            <a:endParaRPr kumimoji="1" lang="ja-JP" altLang="en-US" u="sng" dirty="0">
              <a:solidFill>
                <a:srgbClr val="3965B5"/>
              </a:solidFill>
            </a:endParaRPr>
          </a:p>
        </p:txBody>
      </p:sp>
      <p:sp>
        <p:nvSpPr>
          <p:cNvPr id="34" name="テキスト ボックス 33">
            <a:extLst>
              <a:ext uri="{FF2B5EF4-FFF2-40B4-BE49-F238E27FC236}">
                <a16:creationId xmlns:a16="http://schemas.microsoft.com/office/drawing/2014/main" id="{F985D244-F59C-6831-2279-5E6630EF1273}"/>
              </a:ext>
            </a:extLst>
          </p:cNvPr>
          <p:cNvSpPr txBox="1"/>
          <p:nvPr/>
        </p:nvSpPr>
        <p:spPr>
          <a:xfrm>
            <a:off x="4656866" y="907418"/>
            <a:ext cx="6383647"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AlphaFold</a:t>
            </a:r>
            <a:r>
              <a:rPr kumimoji="1" lang="ja-JP" altLang="en-US" sz="1600" dirty="0">
                <a:solidFill>
                  <a:schemeClr val="tx1">
                    <a:lumMod val="95000"/>
                    <a:lumOff val="5000"/>
                  </a:schemeClr>
                </a:solidFill>
              </a:rPr>
              <a:t>の構造予測が難しい領域でも</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病原性予測精度は保たれた</a:t>
            </a:r>
          </a:p>
        </p:txBody>
      </p:sp>
      <p:sp>
        <p:nvSpPr>
          <p:cNvPr id="35" name="正方形/長方形 34">
            <a:extLst>
              <a:ext uri="{FF2B5EF4-FFF2-40B4-BE49-F238E27FC236}">
                <a16:creationId xmlns:a16="http://schemas.microsoft.com/office/drawing/2014/main" id="{0DA8A2AF-D250-0CDB-894B-1C3743E1AD48}"/>
              </a:ext>
            </a:extLst>
          </p:cNvPr>
          <p:cNvSpPr/>
          <p:nvPr/>
        </p:nvSpPr>
        <p:spPr>
          <a:xfrm>
            <a:off x="4584866" y="884617"/>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10958344" y="-1594422"/>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20866" y="4003527"/>
            <a:ext cx="4460993" cy="584775"/>
          </a:xfrm>
          <a:prstGeom prst="rect">
            <a:avLst/>
          </a:prstGeom>
          <a:noFill/>
        </p:spPr>
        <p:txBody>
          <a:bodyPr wrap="square" rtlCol="0">
            <a:spAutoFit/>
          </a:bodyPr>
          <a:lstStyle/>
          <a:p>
            <a:r>
              <a:rPr kumimoji="1" lang="ja-JP" altLang="en-US" sz="1600" dirty="0">
                <a:solidFill>
                  <a:schemeClr val="tx1">
                    <a:lumMod val="95000"/>
                    <a:lumOff val="5000"/>
                  </a:schemeClr>
                </a:solidFill>
              </a:rPr>
              <a:t>タンパク質構造の乱雑性が高いと予測された</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領域では予測性能が低下した</a:t>
            </a:r>
          </a:p>
        </p:txBody>
      </p:sp>
      <p:pic>
        <p:nvPicPr>
          <p:cNvPr id="13" name="図 12" descr="グラフ&#10;&#10;自動的に生成された説明">
            <a:extLst>
              <a:ext uri="{FF2B5EF4-FFF2-40B4-BE49-F238E27FC236}">
                <a16:creationId xmlns:a16="http://schemas.microsoft.com/office/drawing/2014/main" id="{8440967C-B575-E016-5AE6-883D3904F1E3}"/>
              </a:ext>
            </a:extLst>
          </p:cNvPr>
          <p:cNvPicPr>
            <a:picLocks noChangeAspect="1"/>
          </p:cNvPicPr>
          <p:nvPr/>
        </p:nvPicPr>
        <p:blipFill rotWithShape="1">
          <a:blip r:embed="rId3">
            <a:extLst>
              <a:ext uri="{28A0092B-C50C-407E-A947-70E740481C1C}">
                <a14:useLocalDpi xmlns:a14="http://schemas.microsoft.com/office/drawing/2010/main" val="0"/>
              </a:ext>
            </a:extLst>
          </a:blip>
          <a:srcRect t="68321"/>
          <a:stretch/>
        </p:blipFill>
        <p:spPr>
          <a:xfrm>
            <a:off x="6851362" y="5582879"/>
            <a:ext cx="2261452" cy="1117013"/>
          </a:xfrm>
          <a:prstGeom prst="rect">
            <a:avLst/>
          </a:prstGeom>
        </p:spPr>
      </p:pic>
      <p:pic>
        <p:nvPicPr>
          <p:cNvPr id="10" name="図 9" descr="グラフ, 棒グラフ, ヒストグラム&#10;&#10;自動的に生成された説明">
            <a:extLst>
              <a:ext uri="{FF2B5EF4-FFF2-40B4-BE49-F238E27FC236}">
                <a16:creationId xmlns:a16="http://schemas.microsoft.com/office/drawing/2014/main" id="{A62C02DA-D0B1-E9C2-A820-8313270CE94C}"/>
              </a:ext>
            </a:extLst>
          </p:cNvPr>
          <p:cNvPicPr>
            <a:picLocks noChangeAspect="1"/>
          </p:cNvPicPr>
          <p:nvPr/>
        </p:nvPicPr>
        <p:blipFill rotWithShape="1">
          <a:blip r:embed="rId4">
            <a:extLst>
              <a:ext uri="{28A0092B-C50C-407E-A947-70E740481C1C}">
                <a14:useLocalDpi xmlns:a14="http://schemas.microsoft.com/office/drawing/2010/main" val="0"/>
              </a:ext>
            </a:extLst>
          </a:blip>
          <a:srcRect l="6483"/>
          <a:stretch/>
        </p:blipFill>
        <p:spPr>
          <a:xfrm>
            <a:off x="5264307" y="1502040"/>
            <a:ext cx="2390284" cy="2407498"/>
          </a:xfrm>
          <a:prstGeom prst="rect">
            <a:avLst/>
          </a:prstGeom>
        </p:spPr>
      </p:pic>
      <p:sp>
        <p:nvSpPr>
          <p:cNvPr id="19" name="正方形/長方形 18">
            <a:extLst>
              <a:ext uri="{FF2B5EF4-FFF2-40B4-BE49-F238E27FC236}">
                <a16:creationId xmlns:a16="http://schemas.microsoft.com/office/drawing/2014/main" id="{F96C087E-ED30-672F-8025-F02D5B8E70E5}"/>
              </a:ext>
            </a:extLst>
          </p:cNvPr>
          <p:cNvSpPr/>
          <p:nvPr/>
        </p:nvSpPr>
        <p:spPr>
          <a:xfrm>
            <a:off x="81941" y="890197"/>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0" name="テキスト ボックス 19">
            <a:extLst>
              <a:ext uri="{FF2B5EF4-FFF2-40B4-BE49-F238E27FC236}">
                <a16:creationId xmlns:a16="http://schemas.microsoft.com/office/drawing/2014/main" id="{4BD2E05D-3BD1-2F9B-04D7-F595BE9D64D2}"/>
              </a:ext>
            </a:extLst>
          </p:cNvPr>
          <p:cNvSpPr txBox="1"/>
          <p:nvPr/>
        </p:nvSpPr>
        <p:spPr>
          <a:xfrm>
            <a:off x="135034" y="898525"/>
            <a:ext cx="3610972" cy="584775"/>
          </a:xfrm>
          <a:prstGeom prst="rect">
            <a:avLst/>
          </a:prstGeom>
          <a:noFill/>
        </p:spPr>
        <p:txBody>
          <a:bodyPr wrap="square" rtlCol="0">
            <a:spAutoFit/>
          </a:bodyPr>
          <a:lstStyle/>
          <a:p>
            <a:r>
              <a:rPr kumimoji="1" lang="ja-JP" altLang="en-US" sz="1600" dirty="0">
                <a:solidFill>
                  <a:schemeClr val="tx1">
                    <a:lumMod val="95000"/>
                    <a:lumOff val="5000"/>
                  </a:schemeClr>
                </a:solidFill>
              </a:rPr>
              <a:t>遺伝子ごとの精度の平均値でも</a:t>
            </a:r>
            <a:endParaRPr kumimoji="1" lang="en-US" altLang="ja-JP" sz="1600" dirty="0">
              <a:solidFill>
                <a:schemeClr val="tx1">
                  <a:lumMod val="95000"/>
                  <a:lumOff val="5000"/>
                </a:schemeClr>
              </a:solidFill>
            </a:endParaRPr>
          </a:p>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が最も高かった</a:t>
            </a:r>
          </a:p>
        </p:txBody>
      </p:sp>
      <p:pic>
        <p:nvPicPr>
          <p:cNvPr id="22" name="図 21" descr="ダイアグラム&#10;&#10;自動的に生成された説明">
            <a:extLst>
              <a:ext uri="{FF2B5EF4-FFF2-40B4-BE49-F238E27FC236}">
                <a16:creationId xmlns:a16="http://schemas.microsoft.com/office/drawing/2014/main" id="{F00CC261-A79F-952D-908B-71F62EA709CA}"/>
              </a:ext>
            </a:extLst>
          </p:cNvPr>
          <p:cNvPicPr>
            <a:picLocks noChangeAspect="1"/>
          </p:cNvPicPr>
          <p:nvPr/>
        </p:nvPicPr>
        <p:blipFill rotWithShape="1">
          <a:blip r:embed="rId5">
            <a:extLst>
              <a:ext uri="{28A0092B-C50C-407E-A947-70E740481C1C}">
                <a14:useLocalDpi xmlns:a14="http://schemas.microsoft.com/office/drawing/2010/main" val="0"/>
              </a:ext>
            </a:extLst>
          </a:blip>
          <a:srcRect l="30146" t="1388" r="41459" b="75278"/>
          <a:stretch/>
        </p:blipFill>
        <p:spPr>
          <a:xfrm>
            <a:off x="791386" y="1628434"/>
            <a:ext cx="2835353" cy="2943221"/>
          </a:xfrm>
          <a:prstGeom prst="rect">
            <a:avLst/>
          </a:prstGeom>
        </p:spPr>
      </p:pic>
      <p:sp>
        <p:nvSpPr>
          <p:cNvPr id="23" name="テキスト ボックス 22">
            <a:extLst>
              <a:ext uri="{FF2B5EF4-FFF2-40B4-BE49-F238E27FC236}">
                <a16:creationId xmlns:a16="http://schemas.microsoft.com/office/drawing/2014/main" id="{C9C39144-090C-463F-AAC1-C4FE2C8535E0}"/>
              </a:ext>
            </a:extLst>
          </p:cNvPr>
          <p:cNvSpPr txBox="1"/>
          <p:nvPr/>
        </p:nvSpPr>
        <p:spPr>
          <a:xfrm>
            <a:off x="109372" y="4982830"/>
            <a:ext cx="4199384" cy="738664"/>
          </a:xfrm>
          <a:prstGeom prst="rect">
            <a:avLst/>
          </a:prstGeom>
          <a:noFill/>
        </p:spPr>
        <p:txBody>
          <a:bodyPr wrap="square" rtlCol="0">
            <a:spAutoFit/>
          </a:bodyPr>
          <a:lstStyle/>
          <a:p>
            <a:pPr algn="ctr"/>
            <a:r>
              <a:rPr kumimoji="1" lang="ja-JP" altLang="en-US" sz="1400">
                <a:solidFill>
                  <a:schemeClr val="tx1">
                    <a:lumMod val="95000"/>
                    <a:lumOff val="5000"/>
                  </a:schemeClr>
                </a:solidFill>
              </a:rPr>
              <a:t>研究</a:t>
            </a:r>
            <a:r>
              <a:rPr kumimoji="1" lang="ja-JP" altLang="en-US" sz="1400" dirty="0">
                <a:solidFill>
                  <a:schemeClr val="tx1">
                    <a:lumMod val="95000"/>
                    <a:lumOff val="5000"/>
                  </a:schemeClr>
                </a:solidFill>
              </a:rPr>
              <a:t>において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疾患の原因遺伝子が</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分かっている場合の原因変異予測にも</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本モデルは有用である</a:t>
            </a:r>
          </a:p>
        </p:txBody>
      </p:sp>
      <p:sp>
        <p:nvSpPr>
          <p:cNvPr id="25" name="矢印: 右 24">
            <a:extLst>
              <a:ext uri="{FF2B5EF4-FFF2-40B4-BE49-F238E27FC236}">
                <a16:creationId xmlns:a16="http://schemas.microsoft.com/office/drawing/2014/main" id="{696C50D8-C1A0-9609-6716-BD74AF9466BF}"/>
              </a:ext>
            </a:extLst>
          </p:cNvPr>
          <p:cNvSpPr/>
          <p:nvPr/>
        </p:nvSpPr>
        <p:spPr>
          <a:xfrm rot="5400000">
            <a:off x="2080638" y="4284074"/>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descr="グラフ&#10;&#10;自動的に生成された説明">
            <a:extLst>
              <a:ext uri="{FF2B5EF4-FFF2-40B4-BE49-F238E27FC236}">
                <a16:creationId xmlns:a16="http://schemas.microsoft.com/office/drawing/2014/main" id="{100C7195-5BB7-4B66-CBCD-E5D1D2176EB4}"/>
              </a:ext>
            </a:extLst>
          </p:cNvPr>
          <p:cNvPicPr>
            <a:picLocks noChangeAspect="1"/>
          </p:cNvPicPr>
          <p:nvPr/>
        </p:nvPicPr>
        <p:blipFill rotWithShape="1">
          <a:blip r:embed="rId3">
            <a:extLst>
              <a:ext uri="{28A0092B-C50C-407E-A947-70E740481C1C}">
                <a14:useLocalDpi xmlns:a14="http://schemas.microsoft.com/office/drawing/2010/main" val="0"/>
              </a:ext>
            </a:extLst>
          </a:blip>
          <a:srcRect t="5108" b="32139"/>
          <a:stretch/>
        </p:blipFill>
        <p:spPr>
          <a:xfrm>
            <a:off x="4656866" y="4635303"/>
            <a:ext cx="2261452" cy="2212686"/>
          </a:xfrm>
          <a:prstGeom prst="rect">
            <a:avLst/>
          </a:prstGeom>
        </p:spPr>
      </p:pic>
      <p:sp>
        <p:nvSpPr>
          <p:cNvPr id="29" name="正方形/長方形 28">
            <a:extLst>
              <a:ext uri="{FF2B5EF4-FFF2-40B4-BE49-F238E27FC236}">
                <a16:creationId xmlns:a16="http://schemas.microsoft.com/office/drawing/2014/main" id="{74362FED-98BA-42A7-0531-0A892EF1A525}"/>
              </a:ext>
            </a:extLst>
          </p:cNvPr>
          <p:cNvSpPr/>
          <p:nvPr/>
        </p:nvSpPr>
        <p:spPr>
          <a:xfrm>
            <a:off x="4584866" y="3991839"/>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正方形/長方形 1">
            <a:extLst>
              <a:ext uri="{FF2B5EF4-FFF2-40B4-BE49-F238E27FC236}">
                <a16:creationId xmlns:a16="http://schemas.microsoft.com/office/drawing/2014/main" id="{F5368204-0762-B0C8-1712-5A96C5CDC748}"/>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spTree>
    <p:extLst>
      <p:ext uri="{BB962C8B-B14F-4D97-AF65-F5344CB8AC3E}">
        <p14:creationId xmlns:p14="http://schemas.microsoft.com/office/powerpoint/2010/main" val="306462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70DF-154D-D27F-8672-49849B1300D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81257871-891B-34D4-B895-4761C1A67155}"/>
              </a:ext>
            </a:extLst>
          </p:cNvPr>
          <p:cNvSpPr/>
          <p:nvPr/>
        </p:nvSpPr>
        <p:spPr>
          <a:xfrm>
            <a:off x="0" y="0"/>
            <a:ext cx="9144000" cy="4596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t>
            </a:r>
            <a:r>
              <a:rPr kumimoji="1" lang="ja-JP" altLang="en-US" sz="2200" b="1" dirty="0"/>
              <a:t>今年のノーベル賞</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1E51CD05-A6DC-6C28-43C7-A44AA62B0BF4}"/>
              </a:ext>
            </a:extLst>
          </p:cNvPr>
          <p:cNvSpPr txBox="1"/>
          <p:nvPr/>
        </p:nvSpPr>
        <p:spPr>
          <a:xfrm>
            <a:off x="208825" y="530563"/>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物理学賞</a:t>
            </a:r>
            <a:endParaRPr kumimoji="1" lang="en-US" altLang="ja-JP" sz="1600" u="sng" dirty="0">
              <a:solidFill>
                <a:schemeClr val="tx1">
                  <a:lumMod val="85000"/>
                  <a:lumOff val="15000"/>
                </a:schemeClr>
              </a:solidFill>
              <a:latin typeface="+mj-lt"/>
            </a:endParaRPr>
          </a:p>
        </p:txBody>
      </p:sp>
      <p:sp>
        <p:nvSpPr>
          <p:cNvPr id="8" name="テキスト ボックス 7">
            <a:extLst>
              <a:ext uri="{FF2B5EF4-FFF2-40B4-BE49-F238E27FC236}">
                <a16:creationId xmlns:a16="http://schemas.microsoft.com/office/drawing/2014/main" id="{A3BA8320-06FD-72A8-B255-5A0770FFB463}"/>
              </a:ext>
            </a:extLst>
          </p:cNvPr>
          <p:cNvSpPr txBox="1"/>
          <p:nvPr/>
        </p:nvSpPr>
        <p:spPr>
          <a:xfrm>
            <a:off x="296090" y="2716042"/>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化学賞</a:t>
            </a:r>
            <a:endParaRPr kumimoji="1" lang="en-US" altLang="ja-JP" sz="1600" u="sng" dirty="0">
              <a:solidFill>
                <a:schemeClr val="tx1">
                  <a:lumMod val="85000"/>
                  <a:lumOff val="15000"/>
                </a:schemeClr>
              </a:solidFill>
              <a:latin typeface="+mj-lt"/>
            </a:endParaRPr>
          </a:p>
        </p:txBody>
      </p:sp>
      <p:sp>
        <p:nvSpPr>
          <p:cNvPr id="9" name="テキスト ボックス 8">
            <a:extLst>
              <a:ext uri="{FF2B5EF4-FFF2-40B4-BE49-F238E27FC236}">
                <a16:creationId xmlns:a16="http://schemas.microsoft.com/office/drawing/2014/main" id="{B69564BF-5ED0-BCF8-820A-44B912E7D7A4}"/>
              </a:ext>
            </a:extLst>
          </p:cNvPr>
          <p:cNvSpPr txBox="1"/>
          <p:nvPr/>
        </p:nvSpPr>
        <p:spPr>
          <a:xfrm>
            <a:off x="77143" y="986395"/>
            <a:ext cx="4624433" cy="553998"/>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foundational discoveries and inventions that enable machine learning with artificial neural networks”</a:t>
            </a:r>
            <a:endParaRPr kumimoji="1" lang="en-US" altLang="ja-JP" sz="1500" dirty="0">
              <a:solidFill>
                <a:schemeClr val="tx1">
                  <a:lumMod val="85000"/>
                  <a:lumOff val="15000"/>
                </a:schemeClr>
              </a:solidFill>
            </a:endParaRPr>
          </a:p>
        </p:txBody>
      </p:sp>
      <p:sp>
        <p:nvSpPr>
          <p:cNvPr id="10" name="テキスト ボックス 9">
            <a:extLst>
              <a:ext uri="{FF2B5EF4-FFF2-40B4-BE49-F238E27FC236}">
                <a16:creationId xmlns:a16="http://schemas.microsoft.com/office/drawing/2014/main" id="{3B315452-6445-F022-995C-F467FEED162A}"/>
              </a:ext>
            </a:extLst>
          </p:cNvPr>
          <p:cNvSpPr txBox="1"/>
          <p:nvPr/>
        </p:nvSpPr>
        <p:spPr>
          <a:xfrm>
            <a:off x="637636" y="3124215"/>
            <a:ext cx="3087369" cy="569387"/>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computational protein design”</a:t>
            </a:r>
          </a:p>
          <a:p>
            <a:pPr algn="ctr"/>
            <a:r>
              <a:rPr kumimoji="1" lang="en-US" altLang="ja-JP" sz="1500" dirty="0">
                <a:solidFill>
                  <a:srgbClr val="2E2A25"/>
                </a:solidFill>
                <a:latin typeface="Alfred Serif Regular"/>
              </a:rPr>
              <a:t>“</a:t>
            </a:r>
            <a:r>
              <a:rPr lang="en-US" altLang="ja-JP" sz="1500" b="0" i="0" dirty="0">
                <a:solidFill>
                  <a:srgbClr val="2E2A25"/>
                </a:solidFill>
                <a:effectLst/>
                <a:latin typeface="Alfred Serif Regular"/>
              </a:rPr>
              <a:t>for protein structure prediction</a:t>
            </a:r>
            <a:r>
              <a:rPr kumimoji="1" lang="en-US" altLang="ja-JP" sz="1500" dirty="0">
                <a:solidFill>
                  <a:srgbClr val="2E2A25"/>
                </a:solidFill>
                <a:latin typeface="Alfred Serif Regular"/>
              </a:rPr>
              <a:t>”</a:t>
            </a:r>
            <a:endParaRPr kumimoji="1" lang="en-US" altLang="ja-JP" sz="1500" dirty="0">
              <a:solidFill>
                <a:schemeClr val="tx1">
                  <a:lumMod val="85000"/>
                  <a:lumOff val="15000"/>
                </a:schemeClr>
              </a:solidFill>
            </a:endParaRPr>
          </a:p>
        </p:txBody>
      </p:sp>
      <p:pic>
        <p:nvPicPr>
          <p:cNvPr id="13" name="図 12" descr="男性の顔の絵&#10;&#10;中程度の精度で自動的に生成された説明">
            <a:extLst>
              <a:ext uri="{FF2B5EF4-FFF2-40B4-BE49-F238E27FC236}">
                <a16:creationId xmlns:a16="http://schemas.microsoft.com/office/drawing/2014/main" id="{15C7D23B-6F19-79E0-0821-4E1D6C789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021" y="724303"/>
            <a:ext cx="1785257" cy="1180573"/>
          </a:xfrm>
          <a:prstGeom prst="rect">
            <a:avLst/>
          </a:prstGeom>
        </p:spPr>
      </p:pic>
      <p:pic>
        <p:nvPicPr>
          <p:cNvPr id="19" name="図 18" descr="男性の顔の絵&#10;&#10;中程度の精度で自動的に生成された説明">
            <a:extLst>
              <a:ext uri="{FF2B5EF4-FFF2-40B4-BE49-F238E27FC236}">
                <a16:creationId xmlns:a16="http://schemas.microsoft.com/office/drawing/2014/main" id="{AB6CE103-CF1C-38BD-879B-1C9D61B74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842" y="724303"/>
            <a:ext cx="1785257" cy="1180573"/>
          </a:xfrm>
          <a:prstGeom prst="rect">
            <a:avLst/>
          </a:prstGeom>
        </p:spPr>
      </p:pic>
      <p:sp>
        <p:nvSpPr>
          <p:cNvPr id="20" name="テキスト ボックス 19">
            <a:extLst>
              <a:ext uri="{FF2B5EF4-FFF2-40B4-BE49-F238E27FC236}">
                <a16:creationId xmlns:a16="http://schemas.microsoft.com/office/drawing/2014/main" id="{E2341D0E-DA3F-437D-5172-E62FF0D82F99}"/>
              </a:ext>
            </a:extLst>
          </p:cNvPr>
          <p:cNvSpPr txBox="1"/>
          <p:nvPr/>
        </p:nvSpPr>
        <p:spPr>
          <a:xfrm>
            <a:off x="4898308" y="1904875"/>
            <a:ext cx="1929517"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John Hopfield</a:t>
            </a:r>
            <a:r>
              <a:rPr kumimoji="1" lang="ja-JP" altLang="en-US" sz="1400" dirty="0">
                <a:solidFill>
                  <a:schemeClr val="tx1">
                    <a:lumMod val="85000"/>
                    <a:lumOff val="15000"/>
                  </a:schemeClr>
                </a:solidFill>
              </a:rPr>
              <a:t> </a:t>
            </a:r>
            <a:r>
              <a:rPr kumimoji="1" lang="en-US" altLang="ja-JP" sz="1400" dirty="0">
                <a:solidFill>
                  <a:schemeClr val="tx1">
                    <a:lumMod val="85000"/>
                    <a:lumOff val="15000"/>
                  </a:schemeClr>
                </a:solidFill>
              </a:rPr>
              <a:t>(91)</a:t>
            </a:r>
          </a:p>
          <a:p>
            <a:pPr algn="ctr">
              <a:lnSpc>
                <a:spcPct val="150000"/>
              </a:lnSpc>
            </a:pPr>
            <a:r>
              <a:rPr kumimoji="1" lang="en-US" altLang="ja-JP" sz="1200" dirty="0">
                <a:solidFill>
                  <a:schemeClr val="tx1">
                    <a:lumMod val="85000"/>
                    <a:lumOff val="15000"/>
                  </a:schemeClr>
                </a:solidFill>
              </a:rPr>
              <a:t>Princeton University</a:t>
            </a:r>
          </a:p>
        </p:txBody>
      </p:sp>
      <p:sp>
        <p:nvSpPr>
          <p:cNvPr id="21" name="テキスト ボックス 20">
            <a:extLst>
              <a:ext uri="{FF2B5EF4-FFF2-40B4-BE49-F238E27FC236}">
                <a16:creationId xmlns:a16="http://schemas.microsoft.com/office/drawing/2014/main" id="{3ED94DD1-7EE6-0581-50C4-67DBCDBEF1DF}"/>
              </a:ext>
            </a:extLst>
          </p:cNvPr>
          <p:cNvSpPr txBox="1"/>
          <p:nvPr/>
        </p:nvSpPr>
        <p:spPr>
          <a:xfrm>
            <a:off x="6892172" y="1904875"/>
            <a:ext cx="1992101"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Geoffrey Hinton (77)</a:t>
            </a:r>
          </a:p>
          <a:p>
            <a:pPr algn="ctr">
              <a:lnSpc>
                <a:spcPct val="150000"/>
              </a:lnSpc>
            </a:pPr>
            <a:r>
              <a:rPr kumimoji="1" lang="en-US" altLang="ja-JP" sz="1200" dirty="0">
                <a:solidFill>
                  <a:schemeClr val="tx1">
                    <a:lumMod val="85000"/>
                    <a:lumOff val="15000"/>
                  </a:schemeClr>
                </a:solidFill>
              </a:rPr>
              <a:t>University of Toronto</a:t>
            </a:r>
            <a:endParaRPr kumimoji="1" lang="en-US" altLang="ja-JP" sz="1400" dirty="0">
              <a:solidFill>
                <a:schemeClr val="tx1">
                  <a:lumMod val="85000"/>
                  <a:lumOff val="15000"/>
                </a:schemeClr>
              </a:solidFill>
            </a:endParaRPr>
          </a:p>
        </p:txBody>
      </p:sp>
      <p:pic>
        <p:nvPicPr>
          <p:cNvPr id="24" name="図 23" descr="男性の顔の絵&#10;&#10;中程度の精度で自動的に生成された説明">
            <a:extLst>
              <a:ext uri="{FF2B5EF4-FFF2-40B4-BE49-F238E27FC236}">
                <a16:creationId xmlns:a16="http://schemas.microsoft.com/office/drawing/2014/main" id="{DCC5AFAD-269A-8B06-E9B1-055D216E8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202" y="2669247"/>
            <a:ext cx="928349" cy="1392525"/>
          </a:xfrm>
          <a:prstGeom prst="rect">
            <a:avLst/>
          </a:prstGeom>
        </p:spPr>
      </p:pic>
      <p:pic>
        <p:nvPicPr>
          <p:cNvPr id="26" name="図 25" descr="男性の顔の絵&#10;&#10;低い精度で自動的に生成された説明">
            <a:extLst>
              <a:ext uri="{FF2B5EF4-FFF2-40B4-BE49-F238E27FC236}">
                <a16:creationId xmlns:a16="http://schemas.microsoft.com/office/drawing/2014/main" id="{3E514CC6-4F0C-BC0E-27F4-32E5E9FE70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4641" y="2669247"/>
            <a:ext cx="928349" cy="1392525"/>
          </a:xfrm>
          <a:prstGeom prst="rect">
            <a:avLst/>
          </a:prstGeom>
        </p:spPr>
      </p:pic>
      <p:pic>
        <p:nvPicPr>
          <p:cNvPr id="30" name="図 29" descr="男性の顔の絵&#10;&#10;低い精度で自動的に生成された説明">
            <a:extLst>
              <a:ext uri="{FF2B5EF4-FFF2-40B4-BE49-F238E27FC236}">
                <a16:creationId xmlns:a16="http://schemas.microsoft.com/office/drawing/2014/main" id="{E5D42A30-7678-F6B4-1EFC-649F0F946E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7111" y="2669247"/>
            <a:ext cx="928349" cy="1392525"/>
          </a:xfrm>
          <a:prstGeom prst="rect">
            <a:avLst/>
          </a:prstGeom>
        </p:spPr>
      </p:pic>
      <p:sp>
        <p:nvSpPr>
          <p:cNvPr id="33" name="矢印: 下 43">
            <a:extLst>
              <a:ext uri="{FF2B5EF4-FFF2-40B4-BE49-F238E27FC236}">
                <a16:creationId xmlns:a16="http://schemas.microsoft.com/office/drawing/2014/main" id="{D9CA08EE-8A5C-402F-5D6B-33A98B479BFB}"/>
              </a:ext>
            </a:extLst>
          </p:cNvPr>
          <p:cNvSpPr/>
          <p:nvPr/>
        </p:nvSpPr>
        <p:spPr>
          <a:xfrm>
            <a:off x="3879296" y="5717496"/>
            <a:ext cx="1385408" cy="461665"/>
          </a:xfrm>
          <a:prstGeom prst="downArrow">
            <a:avLst>
              <a:gd name="adj1" fmla="val 50000"/>
              <a:gd name="adj2" fmla="val 50000"/>
            </a:avLst>
          </a:prstGeom>
          <a:noFill/>
          <a:ln w="9525" cap="flat" cmpd="sng" algn="ctr">
            <a:solidFill>
              <a:srgbClr val="000000">
                <a:lumMod val="85000"/>
                <a:lumOff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ja-JP" altLang="en-US" sz="1400" b="0" i="0" u="none" strike="noStrike" kern="0" cap="none" spc="0" normalizeH="0" baseline="0" noProof="0" dirty="0">
              <a:ln>
                <a:noFill/>
              </a:ln>
              <a:solidFill>
                <a:srgbClr val="FFFFFF"/>
              </a:solidFill>
              <a:effectLst/>
              <a:uLnTx/>
              <a:uFillTx/>
              <a:latin typeface="Arial"/>
              <a:cs typeface="+mn-cs"/>
              <a:sym typeface="Arial"/>
            </a:endParaRPr>
          </a:p>
        </p:txBody>
      </p:sp>
      <p:sp>
        <p:nvSpPr>
          <p:cNvPr id="35" name="正方形/長方形 34">
            <a:extLst>
              <a:ext uri="{FF2B5EF4-FFF2-40B4-BE49-F238E27FC236}">
                <a16:creationId xmlns:a16="http://schemas.microsoft.com/office/drawing/2014/main" id="{EBED72FE-93FB-86E9-C885-6F3BC36D6EBE}"/>
              </a:ext>
            </a:extLst>
          </p:cNvPr>
          <p:cNvSpPr/>
          <p:nvPr/>
        </p:nvSpPr>
        <p:spPr>
          <a:xfrm>
            <a:off x="296090" y="5957886"/>
            <a:ext cx="1641891" cy="3385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根本班のテーマ</a:t>
            </a:r>
            <a:endParaRPr kumimoji="1" lang="en-US" altLang="ja-JP" sz="1600" dirty="0"/>
          </a:p>
        </p:txBody>
      </p:sp>
      <p:sp>
        <p:nvSpPr>
          <p:cNvPr id="38" name="テキスト ボックス 37">
            <a:extLst>
              <a:ext uri="{FF2B5EF4-FFF2-40B4-BE49-F238E27FC236}">
                <a16:creationId xmlns:a16="http://schemas.microsoft.com/office/drawing/2014/main" id="{A9EC8652-2F2E-D85B-B6A6-965C264C7B8E}"/>
              </a:ext>
            </a:extLst>
          </p:cNvPr>
          <p:cNvSpPr txBox="1"/>
          <p:nvPr/>
        </p:nvSpPr>
        <p:spPr>
          <a:xfrm>
            <a:off x="1289358" y="6296439"/>
            <a:ext cx="6565284" cy="461665"/>
          </a:xfrm>
          <a:prstGeom prst="rect">
            <a:avLst/>
          </a:prstGeom>
          <a:noFill/>
        </p:spPr>
        <p:txBody>
          <a:bodyPr wrap="square">
            <a:spAutoFit/>
          </a:bodyPr>
          <a:lstStyle/>
          <a:p>
            <a:pPr algn="ctr"/>
            <a:r>
              <a:rPr lang="ja-JP" altLang="en-US" sz="2400" dirty="0"/>
              <a:t>ノーベル物理学賞・化学賞受賞者の最新研究</a:t>
            </a:r>
          </a:p>
        </p:txBody>
      </p:sp>
      <p:sp>
        <p:nvSpPr>
          <p:cNvPr id="39" name="テキスト ボックス 38">
            <a:extLst>
              <a:ext uri="{FF2B5EF4-FFF2-40B4-BE49-F238E27FC236}">
                <a16:creationId xmlns:a16="http://schemas.microsoft.com/office/drawing/2014/main" id="{A44AC2A9-5DFD-7602-A274-EA33F8107077}"/>
              </a:ext>
            </a:extLst>
          </p:cNvPr>
          <p:cNvSpPr txBox="1"/>
          <p:nvPr/>
        </p:nvSpPr>
        <p:spPr>
          <a:xfrm>
            <a:off x="4049401" y="4061770"/>
            <a:ext cx="1929517"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David Baker (62)</a:t>
            </a:r>
          </a:p>
          <a:p>
            <a:pPr algn="ctr">
              <a:lnSpc>
                <a:spcPct val="150000"/>
              </a:lnSpc>
            </a:pPr>
            <a:r>
              <a:rPr kumimoji="1" lang="en-US" altLang="ja-JP" sz="1200" dirty="0">
                <a:solidFill>
                  <a:schemeClr val="tx1">
                    <a:lumMod val="85000"/>
                    <a:lumOff val="15000"/>
                  </a:schemeClr>
                </a:solidFill>
              </a:rPr>
              <a:t>University of Washington</a:t>
            </a:r>
          </a:p>
        </p:txBody>
      </p:sp>
      <p:sp>
        <p:nvSpPr>
          <p:cNvPr id="41" name="テキスト ボックス 40">
            <a:extLst>
              <a:ext uri="{FF2B5EF4-FFF2-40B4-BE49-F238E27FC236}">
                <a16:creationId xmlns:a16="http://schemas.microsoft.com/office/drawing/2014/main" id="{8406341B-956B-912A-302A-5B23E1F99815}"/>
              </a:ext>
            </a:extLst>
          </p:cNvPr>
          <p:cNvSpPr txBox="1"/>
          <p:nvPr/>
        </p:nvSpPr>
        <p:spPr>
          <a:xfrm>
            <a:off x="2175362" y="4919542"/>
            <a:ext cx="4775860" cy="646331"/>
          </a:xfrm>
          <a:prstGeom prst="rect">
            <a:avLst/>
          </a:prstGeom>
          <a:noFill/>
        </p:spPr>
        <p:txBody>
          <a:bodyPr wrap="square">
            <a:spAutoFit/>
          </a:bodyPr>
          <a:lstStyle/>
          <a:p>
            <a:pPr algn="ctr"/>
            <a:r>
              <a:rPr lang="en-US" altLang="ja-JP" dirty="0"/>
              <a:t>AI</a:t>
            </a:r>
            <a:r>
              <a:rPr lang="ja-JP" altLang="en-US" dirty="0"/>
              <a:t>関連の研究者が初のノーベル賞</a:t>
            </a:r>
            <a:endParaRPr lang="en-US" altLang="ja-JP" dirty="0"/>
          </a:p>
          <a:p>
            <a:pPr algn="ctr"/>
            <a:r>
              <a:rPr lang="en-US" altLang="ja-JP" dirty="0"/>
              <a:t>(</a:t>
            </a:r>
            <a:r>
              <a:rPr lang="ja-JP" altLang="en-US" dirty="0"/>
              <a:t>しかも</a:t>
            </a:r>
            <a:r>
              <a:rPr lang="en-US" altLang="ja-JP" dirty="0"/>
              <a:t>2</a:t>
            </a:r>
            <a:r>
              <a:rPr lang="ja-JP" altLang="en-US" dirty="0"/>
              <a:t>部門</a:t>
            </a:r>
            <a:r>
              <a:rPr lang="en-US" altLang="ja-JP" dirty="0"/>
              <a:t>)</a:t>
            </a:r>
            <a:endParaRPr lang="ja-JP" altLang="en-US" dirty="0"/>
          </a:p>
        </p:txBody>
      </p:sp>
      <p:sp>
        <p:nvSpPr>
          <p:cNvPr id="51" name="星: 12 pt 50">
            <a:extLst>
              <a:ext uri="{FF2B5EF4-FFF2-40B4-BE49-F238E27FC236}">
                <a16:creationId xmlns:a16="http://schemas.microsoft.com/office/drawing/2014/main" id="{AC337E91-415F-4543-B07F-A8039F5EF453}"/>
              </a:ext>
            </a:extLst>
          </p:cNvPr>
          <p:cNvSpPr/>
          <p:nvPr/>
        </p:nvSpPr>
        <p:spPr>
          <a:xfrm>
            <a:off x="2067742" y="4738593"/>
            <a:ext cx="4991100" cy="931522"/>
          </a:xfrm>
          <a:prstGeom prst="star12">
            <a:avLst>
              <a:gd name="adj" fmla="val 40568"/>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87BDE0CA-CAC5-F7CB-6A9F-A68495D51921}"/>
              </a:ext>
            </a:extLst>
          </p:cNvPr>
          <p:cNvSpPr txBox="1"/>
          <p:nvPr/>
        </p:nvSpPr>
        <p:spPr>
          <a:xfrm>
            <a:off x="94561" y="1527836"/>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人工ニューラルネットワークを使った</a:t>
            </a:r>
            <a:endParaRPr kumimoji="1" lang="en-US" altLang="ja-JP" sz="1500" dirty="0">
              <a:solidFill>
                <a:schemeClr val="tx1">
                  <a:lumMod val="85000"/>
                  <a:lumOff val="15000"/>
                </a:schemeClr>
              </a:solidFill>
            </a:endParaRPr>
          </a:p>
          <a:p>
            <a:pPr algn="ctr"/>
            <a:r>
              <a:rPr kumimoji="1" lang="ja-JP" altLang="en-US" sz="1500" dirty="0">
                <a:solidFill>
                  <a:schemeClr val="tx1">
                    <a:lumMod val="85000"/>
                    <a:lumOff val="15000"/>
                  </a:schemeClr>
                </a:solidFill>
              </a:rPr>
              <a:t>機械学習の基盤となる発見と発明</a:t>
            </a:r>
            <a:endParaRPr kumimoji="1" lang="en-US" altLang="ja-JP" sz="1500" dirty="0">
              <a:solidFill>
                <a:schemeClr val="tx1">
                  <a:lumMod val="85000"/>
                  <a:lumOff val="15000"/>
                </a:schemeClr>
              </a:solidFill>
            </a:endParaRPr>
          </a:p>
        </p:txBody>
      </p:sp>
      <p:sp>
        <p:nvSpPr>
          <p:cNvPr id="53" name="テキスト ボックス 52">
            <a:extLst>
              <a:ext uri="{FF2B5EF4-FFF2-40B4-BE49-F238E27FC236}">
                <a16:creationId xmlns:a16="http://schemas.microsoft.com/office/drawing/2014/main" id="{A46A6F62-6587-F08A-33E6-B344D8C270BC}"/>
              </a:ext>
            </a:extLst>
          </p:cNvPr>
          <p:cNvSpPr txBox="1"/>
          <p:nvPr/>
        </p:nvSpPr>
        <p:spPr>
          <a:xfrm>
            <a:off x="-28977" y="3662493"/>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コンピュータによるタンパク質の設計</a:t>
            </a:r>
            <a:r>
              <a:rPr kumimoji="1" lang="en-US" altLang="ja-JP" sz="1500" dirty="0">
                <a:solidFill>
                  <a:schemeClr val="tx1">
                    <a:lumMod val="85000"/>
                    <a:lumOff val="15000"/>
                  </a:schemeClr>
                </a:solidFill>
              </a:rPr>
              <a:t>/</a:t>
            </a:r>
          </a:p>
          <a:p>
            <a:pPr algn="ctr"/>
            <a:r>
              <a:rPr kumimoji="1" lang="ja-JP" altLang="en-US" sz="1500" dirty="0">
                <a:solidFill>
                  <a:schemeClr val="tx1">
                    <a:lumMod val="85000"/>
                    <a:lumOff val="15000"/>
                  </a:schemeClr>
                </a:solidFill>
              </a:rPr>
              <a:t>タンパク質の構造予測</a:t>
            </a:r>
            <a:endParaRPr kumimoji="1" lang="en-US" altLang="ja-JP" sz="1500" dirty="0">
              <a:solidFill>
                <a:schemeClr val="tx1">
                  <a:lumMod val="85000"/>
                  <a:lumOff val="15000"/>
                </a:schemeClr>
              </a:solidFill>
            </a:endParaRPr>
          </a:p>
        </p:txBody>
      </p:sp>
      <p:sp>
        <p:nvSpPr>
          <p:cNvPr id="54" name="テキスト ボックス 53">
            <a:extLst>
              <a:ext uri="{FF2B5EF4-FFF2-40B4-BE49-F238E27FC236}">
                <a16:creationId xmlns:a16="http://schemas.microsoft.com/office/drawing/2014/main" id="{340ADACB-EAF4-7B95-8E99-FA339C25353C}"/>
              </a:ext>
            </a:extLst>
          </p:cNvPr>
          <p:cNvSpPr txBox="1"/>
          <p:nvPr/>
        </p:nvSpPr>
        <p:spPr>
          <a:xfrm>
            <a:off x="7488437" y="4061770"/>
            <a:ext cx="1785257" cy="550600"/>
          </a:xfrm>
          <a:prstGeom prst="rect">
            <a:avLst/>
          </a:prstGeom>
          <a:noFill/>
        </p:spPr>
        <p:txBody>
          <a:bodyPr wrap="square" rtlCol="0">
            <a:spAutoFit/>
          </a:bodyPr>
          <a:lstStyle/>
          <a:p>
            <a:pPr algn="ctr"/>
            <a:r>
              <a:rPr lang="en-US" altLang="ja-JP" sz="1400" b="0" i="0" dirty="0">
                <a:effectLst/>
                <a:latin typeface="Arial" panose="020B0604020202020204" pitchFamily="34" charset="0"/>
              </a:rPr>
              <a:t>John Jumper (39)</a:t>
            </a:r>
          </a:p>
          <a:p>
            <a:pPr algn="ctr">
              <a:lnSpc>
                <a:spcPct val="150000"/>
              </a:lnSpc>
            </a:pPr>
            <a:r>
              <a:rPr kumimoji="1" lang="en-US" altLang="ja-JP" sz="1200" dirty="0">
                <a:solidFill>
                  <a:schemeClr val="tx1">
                    <a:lumMod val="85000"/>
                    <a:lumOff val="15000"/>
                  </a:schemeClr>
                </a:solidFill>
                <a:latin typeface="Arial" panose="020B0604020202020204" pitchFamily="34" charset="0"/>
              </a:rPr>
              <a:t>Google DeepMind</a:t>
            </a:r>
            <a:endParaRPr kumimoji="1" lang="en-US" altLang="ja-JP" sz="1200" dirty="0">
              <a:solidFill>
                <a:schemeClr val="tx1">
                  <a:lumMod val="85000"/>
                  <a:lumOff val="15000"/>
                </a:schemeClr>
              </a:solidFill>
            </a:endParaRPr>
          </a:p>
        </p:txBody>
      </p:sp>
      <p:sp>
        <p:nvSpPr>
          <p:cNvPr id="55" name="テキスト ボックス 54">
            <a:extLst>
              <a:ext uri="{FF2B5EF4-FFF2-40B4-BE49-F238E27FC236}">
                <a16:creationId xmlns:a16="http://schemas.microsoft.com/office/drawing/2014/main" id="{407BC450-3DB7-0653-224D-46A5C3D59A9C}"/>
              </a:ext>
            </a:extLst>
          </p:cNvPr>
          <p:cNvSpPr txBox="1"/>
          <p:nvPr/>
        </p:nvSpPr>
        <p:spPr>
          <a:xfrm>
            <a:off x="5749856" y="4061770"/>
            <a:ext cx="1929517" cy="550600"/>
          </a:xfrm>
          <a:prstGeom prst="rect">
            <a:avLst/>
          </a:prstGeom>
          <a:noFill/>
        </p:spPr>
        <p:txBody>
          <a:bodyPr wrap="square" rtlCol="0">
            <a:spAutoFit/>
          </a:bodyPr>
          <a:lstStyle/>
          <a:p>
            <a:pPr algn="ctr"/>
            <a:r>
              <a:rPr lang="en-US" altLang="ja-JP" sz="1400" b="0" i="0" dirty="0">
                <a:effectLst/>
                <a:latin typeface="Arial" panose="020B0604020202020204" pitchFamily="34" charset="0"/>
              </a:rPr>
              <a:t>Demis Hassabis (48)</a:t>
            </a:r>
          </a:p>
          <a:p>
            <a:pPr algn="ctr">
              <a:lnSpc>
                <a:spcPct val="150000"/>
              </a:lnSpc>
            </a:pPr>
            <a:r>
              <a:rPr kumimoji="1" lang="en-US" altLang="ja-JP" sz="1200" dirty="0">
                <a:solidFill>
                  <a:schemeClr val="tx1">
                    <a:lumMod val="85000"/>
                    <a:lumOff val="15000"/>
                  </a:schemeClr>
                </a:solidFill>
                <a:latin typeface="Arial" panose="020B0604020202020204" pitchFamily="34" charset="0"/>
              </a:rPr>
              <a:t>Google DeepMind</a:t>
            </a:r>
            <a:endParaRPr kumimoji="1" lang="en-US" altLang="ja-JP" sz="1200" dirty="0">
              <a:solidFill>
                <a:schemeClr val="tx1">
                  <a:lumMod val="85000"/>
                  <a:lumOff val="15000"/>
                </a:schemeClr>
              </a:solidFill>
            </a:endParaRPr>
          </a:p>
        </p:txBody>
      </p:sp>
      <p:sp>
        <p:nvSpPr>
          <p:cNvPr id="2" name="テキスト ボックス 1">
            <a:extLst>
              <a:ext uri="{FF2B5EF4-FFF2-40B4-BE49-F238E27FC236}">
                <a16:creationId xmlns:a16="http://schemas.microsoft.com/office/drawing/2014/main" id="{DA37B61B-75DA-EF49-A533-631F555BBA69}"/>
              </a:ext>
            </a:extLst>
          </p:cNvPr>
          <p:cNvSpPr txBox="1"/>
          <p:nvPr/>
        </p:nvSpPr>
        <p:spPr>
          <a:xfrm>
            <a:off x="5570559" y="2377701"/>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5" name="テキスト ボックス 4">
            <a:extLst>
              <a:ext uri="{FF2B5EF4-FFF2-40B4-BE49-F238E27FC236}">
                <a16:creationId xmlns:a16="http://schemas.microsoft.com/office/drawing/2014/main" id="{2D25C60F-37E4-737B-630B-3DA925D0A1B0}"/>
              </a:ext>
            </a:extLst>
          </p:cNvPr>
          <p:cNvSpPr txBox="1"/>
          <p:nvPr/>
        </p:nvSpPr>
        <p:spPr>
          <a:xfrm>
            <a:off x="7618132" y="2402969"/>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6" name="テキスト ボックス 5">
            <a:extLst>
              <a:ext uri="{FF2B5EF4-FFF2-40B4-BE49-F238E27FC236}">
                <a16:creationId xmlns:a16="http://schemas.microsoft.com/office/drawing/2014/main" id="{7B131168-DA71-DE3E-0F8A-3FD9DEC011B8}"/>
              </a:ext>
            </a:extLst>
          </p:cNvPr>
          <p:cNvSpPr txBox="1"/>
          <p:nvPr/>
        </p:nvSpPr>
        <p:spPr>
          <a:xfrm>
            <a:off x="4701576" y="4508503"/>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7" name="テキスト ボックス 6">
            <a:extLst>
              <a:ext uri="{FF2B5EF4-FFF2-40B4-BE49-F238E27FC236}">
                <a16:creationId xmlns:a16="http://schemas.microsoft.com/office/drawing/2014/main" id="{58288BA9-6514-BE70-6B27-F4CFD4835E59}"/>
              </a:ext>
            </a:extLst>
          </p:cNvPr>
          <p:cNvSpPr txBox="1"/>
          <p:nvPr/>
        </p:nvSpPr>
        <p:spPr>
          <a:xfrm>
            <a:off x="6411042" y="4538301"/>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1/4</a:t>
            </a:r>
          </a:p>
        </p:txBody>
      </p:sp>
      <p:sp>
        <p:nvSpPr>
          <p:cNvPr id="11" name="テキスト ボックス 10">
            <a:extLst>
              <a:ext uri="{FF2B5EF4-FFF2-40B4-BE49-F238E27FC236}">
                <a16:creationId xmlns:a16="http://schemas.microsoft.com/office/drawing/2014/main" id="{3C5BDD0B-385A-1EBE-587E-9D7D72DD399A}"/>
              </a:ext>
            </a:extLst>
          </p:cNvPr>
          <p:cNvSpPr txBox="1"/>
          <p:nvPr/>
        </p:nvSpPr>
        <p:spPr>
          <a:xfrm>
            <a:off x="8048725" y="4507358"/>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1/4</a:t>
            </a:r>
          </a:p>
        </p:txBody>
      </p:sp>
    </p:spTree>
    <p:extLst>
      <p:ext uri="{BB962C8B-B14F-4D97-AF65-F5344CB8AC3E}">
        <p14:creationId xmlns:p14="http://schemas.microsoft.com/office/powerpoint/2010/main" val="3768676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469249"/>
            <a:ext cx="5264307" cy="369332"/>
          </a:xfrm>
          <a:prstGeom prst="rect">
            <a:avLst/>
          </a:prstGeom>
          <a:noFill/>
        </p:spPr>
        <p:txBody>
          <a:bodyPr wrap="square" rtlCol="0">
            <a:spAutoFit/>
          </a:bodyPr>
          <a:lstStyle/>
          <a:p>
            <a:r>
              <a:rPr kumimoji="1" lang="en-US" altLang="ja-JP" u="sng" dirty="0">
                <a:solidFill>
                  <a:schemeClr val="tx1">
                    <a:lumMod val="85000"/>
                    <a:lumOff val="15000"/>
                  </a:schemeClr>
                </a:solidFill>
              </a:rPr>
              <a:t>② </a:t>
            </a:r>
            <a:r>
              <a:rPr kumimoji="1" lang="ja-JP" altLang="en-US" u="sng" dirty="0">
                <a:solidFill>
                  <a:schemeClr val="tx1">
                    <a:lumMod val="85000"/>
                    <a:lumOff val="15000"/>
                  </a:schemeClr>
                </a:solidFill>
              </a:rPr>
              <a:t>その他のデータセット</a:t>
            </a:r>
            <a:r>
              <a:rPr kumimoji="1" lang="ja-JP" altLang="en-US" u="sng">
                <a:solidFill>
                  <a:schemeClr val="tx1">
                    <a:lumMod val="85000"/>
                    <a:lumOff val="15000"/>
                  </a:schemeClr>
                </a:solidFill>
              </a:rPr>
              <a:t>での評価</a:t>
            </a:r>
            <a:endParaRPr kumimoji="1" lang="ja-JP" altLang="en-US" u="sng" dirty="0">
              <a:solidFill>
                <a:srgbClr val="3965B5"/>
              </a:solidFill>
            </a:endParaRPr>
          </a:p>
        </p:txBody>
      </p:sp>
      <p:sp>
        <p:nvSpPr>
          <p:cNvPr id="36" name="正方形/長方形 35">
            <a:extLst>
              <a:ext uri="{FF2B5EF4-FFF2-40B4-BE49-F238E27FC236}">
                <a16:creationId xmlns:a16="http://schemas.microsoft.com/office/drawing/2014/main" id="{39A8C47A-F46C-F39D-F3A8-355F10A35620}"/>
              </a:ext>
            </a:extLst>
          </p:cNvPr>
          <p:cNvSpPr/>
          <p:nvPr/>
        </p:nvSpPr>
        <p:spPr>
          <a:xfrm>
            <a:off x="10958344" y="-1594422"/>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テキスト ボックス 1">
            <a:extLst>
              <a:ext uri="{FF2B5EF4-FFF2-40B4-BE49-F238E27FC236}">
                <a16:creationId xmlns:a16="http://schemas.microsoft.com/office/drawing/2014/main" id="{6610EA7C-1B8B-4F0C-CB34-D3896B22BB7A}"/>
              </a:ext>
            </a:extLst>
          </p:cNvPr>
          <p:cNvSpPr txBox="1"/>
          <p:nvPr/>
        </p:nvSpPr>
        <p:spPr>
          <a:xfrm>
            <a:off x="212338" y="2761128"/>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DDD</a:t>
            </a:r>
            <a:r>
              <a:rPr kumimoji="1" lang="ja-JP" altLang="en-US" sz="1600">
                <a:solidFill>
                  <a:schemeClr val="tx1">
                    <a:lumMod val="95000"/>
                    <a:lumOff val="5000"/>
                  </a:schemeClr>
                </a:solidFill>
              </a:rPr>
              <a:t>データに対しても</a:t>
            </a:r>
            <a:r>
              <a:rPr kumimoji="1" lang="en-US" altLang="ja-JP" sz="1600" dirty="0" err="1">
                <a:solidFill>
                  <a:schemeClr val="tx1">
                    <a:lumMod val="95000"/>
                    <a:lumOff val="5000"/>
                  </a:schemeClr>
                </a:solidFill>
              </a:rPr>
              <a:t>AlphaMissense</a:t>
            </a:r>
            <a:r>
              <a:rPr kumimoji="1" lang="ja-JP" altLang="en-US" sz="1600">
                <a:solidFill>
                  <a:schemeClr val="tx1">
                    <a:lumMod val="95000"/>
                    <a:lumOff val="5000"/>
                  </a:schemeClr>
                </a:solidFill>
              </a:rPr>
              <a:t>が</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最も高い病原性予測性能を示した。</a:t>
            </a:r>
            <a:endParaRPr kumimoji="1" lang="ja-JP" altLang="en-US" sz="1600" dirty="0">
              <a:solidFill>
                <a:schemeClr val="tx1">
                  <a:lumMod val="95000"/>
                  <a:lumOff val="5000"/>
                </a:schemeClr>
              </a:solidFill>
            </a:endParaRPr>
          </a:p>
        </p:txBody>
      </p:sp>
      <p:sp>
        <p:nvSpPr>
          <p:cNvPr id="5" name="正方形/長方形 4">
            <a:extLst>
              <a:ext uri="{FF2B5EF4-FFF2-40B4-BE49-F238E27FC236}">
                <a16:creationId xmlns:a16="http://schemas.microsoft.com/office/drawing/2014/main" id="{F00423AB-8843-97F4-8B92-BBC99DD2DDCB}"/>
              </a:ext>
            </a:extLst>
          </p:cNvPr>
          <p:cNvSpPr/>
          <p:nvPr/>
        </p:nvSpPr>
        <p:spPr>
          <a:xfrm>
            <a:off x="156501" y="2761128"/>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1D85000A-5AC8-8C47-C954-BAA9E774651E}"/>
              </a:ext>
            </a:extLst>
          </p:cNvPr>
          <p:cNvSpPr txBox="1"/>
          <p:nvPr/>
        </p:nvSpPr>
        <p:spPr>
          <a:xfrm>
            <a:off x="4728971" y="2759314"/>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Cancer hotspot mutation</a:t>
            </a:r>
            <a:r>
              <a:rPr kumimoji="1" lang="ja-JP" altLang="en-US" sz="1600">
                <a:solidFill>
                  <a:schemeClr val="tx1">
                    <a:lumMod val="95000"/>
                    <a:lumOff val="5000"/>
                  </a:schemeClr>
                </a:solidFill>
              </a:rPr>
              <a:t>データに対しても</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最も高い予測性能を示した。</a:t>
            </a:r>
            <a:endParaRPr kumimoji="1" lang="ja-JP" altLang="en-US" sz="1600" dirty="0">
              <a:solidFill>
                <a:schemeClr val="tx1">
                  <a:lumMod val="95000"/>
                  <a:lumOff val="5000"/>
                </a:schemeClr>
              </a:solidFill>
            </a:endParaRPr>
          </a:p>
        </p:txBody>
      </p:sp>
      <p:sp>
        <p:nvSpPr>
          <p:cNvPr id="7" name="正方形/長方形 6">
            <a:extLst>
              <a:ext uri="{FF2B5EF4-FFF2-40B4-BE49-F238E27FC236}">
                <a16:creationId xmlns:a16="http://schemas.microsoft.com/office/drawing/2014/main" id="{73C48AD5-1EA7-03AF-4537-827357BD487B}"/>
              </a:ext>
            </a:extLst>
          </p:cNvPr>
          <p:cNvSpPr/>
          <p:nvPr/>
        </p:nvSpPr>
        <p:spPr>
          <a:xfrm>
            <a:off x="4673134" y="2759314"/>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図 8">
            <a:extLst>
              <a:ext uri="{FF2B5EF4-FFF2-40B4-BE49-F238E27FC236}">
                <a16:creationId xmlns:a16="http://schemas.microsoft.com/office/drawing/2014/main" id="{E2218E0F-9F78-AEB3-22DC-0359414D8FE1}"/>
              </a:ext>
            </a:extLst>
          </p:cNvPr>
          <p:cNvPicPr>
            <a:picLocks noChangeAspect="1"/>
          </p:cNvPicPr>
          <p:nvPr/>
        </p:nvPicPr>
        <p:blipFill rotWithShape="1">
          <a:blip r:embed="rId3">
            <a:extLst>
              <a:ext uri="{28A0092B-C50C-407E-A947-70E740481C1C}">
                <a14:useLocalDpi xmlns:a14="http://schemas.microsoft.com/office/drawing/2010/main" val="0"/>
              </a:ext>
            </a:extLst>
          </a:blip>
          <a:srcRect t="10383"/>
          <a:stretch/>
        </p:blipFill>
        <p:spPr>
          <a:xfrm>
            <a:off x="5094514" y="3553688"/>
            <a:ext cx="3268188" cy="3102692"/>
          </a:xfrm>
          <a:prstGeom prst="rect">
            <a:avLst/>
          </a:prstGeom>
        </p:spPr>
      </p:pic>
      <p:pic>
        <p:nvPicPr>
          <p:cNvPr id="12" name="図 11">
            <a:extLst>
              <a:ext uri="{FF2B5EF4-FFF2-40B4-BE49-F238E27FC236}">
                <a16:creationId xmlns:a16="http://schemas.microsoft.com/office/drawing/2014/main" id="{C12466D4-DA03-1878-5860-FBB8327DAF42}"/>
              </a:ext>
            </a:extLst>
          </p:cNvPr>
          <p:cNvPicPr>
            <a:picLocks noChangeAspect="1"/>
          </p:cNvPicPr>
          <p:nvPr/>
        </p:nvPicPr>
        <p:blipFill rotWithShape="1">
          <a:blip r:embed="rId4">
            <a:extLst>
              <a:ext uri="{28A0092B-C50C-407E-A947-70E740481C1C}">
                <a14:useLocalDpi xmlns:a14="http://schemas.microsoft.com/office/drawing/2010/main" val="0"/>
              </a:ext>
            </a:extLst>
          </a:blip>
          <a:srcRect l="62533" t="1731" r="5171" b="76561"/>
          <a:stretch/>
        </p:blipFill>
        <p:spPr>
          <a:xfrm>
            <a:off x="391776" y="3553688"/>
            <a:ext cx="3657711" cy="3102692"/>
          </a:xfrm>
          <a:prstGeom prst="rect">
            <a:avLst/>
          </a:prstGeom>
        </p:spPr>
      </p:pic>
      <p:sp>
        <p:nvSpPr>
          <p:cNvPr id="14" name="正方形/長方形 13">
            <a:extLst>
              <a:ext uri="{FF2B5EF4-FFF2-40B4-BE49-F238E27FC236}">
                <a16:creationId xmlns:a16="http://schemas.microsoft.com/office/drawing/2014/main" id="{F23D7225-3F92-A451-88BF-F7DABDD05D6E}"/>
              </a:ext>
            </a:extLst>
          </p:cNvPr>
          <p:cNvSpPr/>
          <p:nvPr/>
        </p:nvSpPr>
        <p:spPr>
          <a:xfrm>
            <a:off x="71437" y="1005722"/>
            <a:ext cx="9001125" cy="1543993"/>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chemeClr val="tx1">
                  <a:lumMod val="95000"/>
                  <a:lumOff val="5000"/>
                </a:schemeClr>
              </a:solidFill>
            </a:endParaRPr>
          </a:p>
        </p:txBody>
      </p:sp>
      <p:sp>
        <p:nvSpPr>
          <p:cNvPr id="21" name="テキスト ボックス 20">
            <a:extLst>
              <a:ext uri="{FF2B5EF4-FFF2-40B4-BE49-F238E27FC236}">
                <a16:creationId xmlns:a16="http://schemas.microsoft.com/office/drawing/2014/main" id="{4CFF1D3C-FC59-6A94-5954-A66AB871EDED}"/>
              </a:ext>
            </a:extLst>
          </p:cNvPr>
          <p:cNvSpPr txBox="1"/>
          <p:nvPr/>
        </p:nvSpPr>
        <p:spPr>
          <a:xfrm>
            <a:off x="7475624" y="6657945"/>
            <a:ext cx="1774156" cy="200055"/>
          </a:xfrm>
          <a:prstGeom prst="rect">
            <a:avLst/>
          </a:prstGeom>
          <a:noFill/>
        </p:spPr>
        <p:txBody>
          <a:bodyPr wrap="square">
            <a:spAutoFit/>
          </a:bodyPr>
          <a:lstStyle/>
          <a:p>
            <a:r>
              <a:rPr kumimoji="1" lang="en-US" altLang="ja-JP" sz="700" baseline="30000" dirty="0">
                <a:solidFill>
                  <a:schemeClr val="tx1">
                    <a:lumMod val="95000"/>
                    <a:lumOff val="5000"/>
                  </a:schemeClr>
                </a:solidFill>
              </a:rPr>
              <a:t>1</a:t>
            </a:r>
            <a:r>
              <a:rPr kumimoji="1" lang="en-US" altLang="ja-JP" sz="700" dirty="0">
                <a:solidFill>
                  <a:schemeClr val="tx1">
                    <a:lumMod val="95000"/>
                    <a:lumOff val="5000"/>
                  </a:schemeClr>
                </a:solidFill>
              </a:rPr>
              <a:t>Chang et al., </a:t>
            </a:r>
            <a:r>
              <a:rPr kumimoji="1" lang="en-US" altLang="ja-JP" sz="700" i="1" dirty="0">
                <a:solidFill>
                  <a:schemeClr val="tx1">
                    <a:lumMod val="95000"/>
                    <a:lumOff val="5000"/>
                  </a:schemeClr>
                </a:solidFill>
              </a:rPr>
              <a:t>Cancer </a:t>
            </a:r>
            <a:r>
              <a:rPr kumimoji="1" lang="en-US" altLang="ja-JP" sz="700" i="1" dirty="0" err="1">
                <a:solidFill>
                  <a:schemeClr val="tx1">
                    <a:lumMod val="95000"/>
                    <a:lumOff val="5000"/>
                  </a:schemeClr>
                </a:solidFill>
              </a:rPr>
              <a:t>Discov</a:t>
            </a:r>
            <a:r>
              <a:rPr kumimoji="1" lang="en-US" altLang="ja-JP" sz="700" i="1" dirty="0">
                <a:solidFill>
                  <a:schemeClr val="tx1">
                    <a:lumMod val="95000"/>
                    <a:lumOff val="5000"/>
                  </a:schemeClr>
                </a:solidFill>
              </a:rPr>
              <a:t>.</a:t>
            </a:r>
            <a:r>
              <a:rPr kumimoji="1" lang="en-US" altLang="ja-JP" sz="700" dirty="0">
                <a:solidFill>
                  <a:schemeClr val="tx1">
                    <a:lumMod val="95000"/>
                    <a:lumOff val="5000"/>
                  </a:schemeClr>
                </a:solidFill>
              </a:rPr>
              <a:t>, 2018</a:t>
            </a:r>
            <a:endParaRPr lang="ja-JP" altLang="en-US" sz="700"/>
          </a:p>
        </p:txBody>
      </p:sp>
      <p:sp>
        <p:nvSpPr>
          <p:cNvPr id="3" name="テキスト ボックス 2">
            <a:extLst>
              <a:ext uri="{FF2B5EF4-FFF2-40B4-BE49-F238E27FC236}">
                <a16:creationId xmlns:a16="http://schemas.microsoft.com/office/drawing/2014/main" id="{0049224B-09FB-33E0-DBB5-4F1C2C90A2C3}"/>
              </a:ext>
            </a:extLst>
          </p:cNvPr>
          <p:cNvSpPr txBox="1"/>
          <p:nvPr/>
        </p:nvSpPr>
        <p:spPr>
          <a:xfrm>
            <a:off x="202220" y="6550715"/>
            <a:ext cx="419938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de novo</a:t>
            </a:r>
            <a:r>
              <a:rPr kumimoji="1" lang="ja-JP" altLang="en-US" sz="1400">
                <a:solidFill>
                  <a:schemeClr val="tx1">
                    <a:lumMod val="95000"/>
                    <a:lumOff val="5000"/>
                  </a:schemeClr>
                </a:solidFill>
              </a:rPr>
              <a:t>変異に対する予測性能も示した。</a:t>
            </a:r>
            <a:endParaRPr kumimoji="1" lang="ja-JP" altLang="en-US" sz="1400" dirty="0">
              <a:solidFill>
                <a:schemeClr val="tx1">
                  <a:lumMod val="95000"/>
                  <a:lumOff val="5000"/>
                </a:schemeClr>
              </a:solidFill>
            </a:endParaRPr>
          </a:p>
        </p:txBody>
      </p:sp>
      <p:sp>
        <p:nvSpPr>
          <p:cNvPr id="8" name="正方形/長方形 7">
            <a:extLst>
              <a:ext uri="{FF2B5EF4-FFF2-40B4-BE49-F238E27FC236}">
                <a16:creationId xmlns:a16="http://schemas.microsoft.com/office/drawing/2014/main" id="{D46449B8-DE58-884F-6BA0-EE0FE41446BE}"/>
              </a:ext>
            </a:extLst>
          </p:cNvPr>
          <p:cNvSpPr/>
          <p:nvPr/>
        </p:nvSpPr>
        <p:spPr>
          <a:xfrm>
            <a:off x="156501" y="82192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1" name="テキスト ボックス 10">
            <a:extLst>
              <a:ext uri="{FF2B5EF4-FFF2-40B4-BE49-F238E27FC236}">
                <a16:creationId xmlns:a16="http://schemas.microsoft.com/office/drawing/2014/main" id="{B9CDDC7A-BF7B-164F-D0C6-124BAB6665ED}"/>
              </a:ext>
            </a:extLst>
          </p:cNvPr>
          <p:cNvSpPr txBox="1"/>
          <p:nvPr/>
        </p:nvSpPr>
        <p:spPr>
          <a:xfrm>
            <a:off x="71438" y="1079813"/>
            <a:ext cx="9001125" cy="1343125"/>
          </a:xfrm>
          <a:prstGeom prst="rect">
            <a:avLst/>
          </a:prstGeom>
          <a:noFill/>
        </p:spPr>
        <p:txBody>
          <a:bodyPr wrap="square">
            <a:spAutoFit/>
          </a:bodyPr>
          <a:lstStyle/>
          <a:p>
            <a:r>
              <a:rPr kumimoji="1" lang="en-US" altLang="ja-JP" sz="1400" dirty="0">
                <a:solidFill>
                  <a:schemeClr val="tx1">
                    <a:lumMod val="95000"/>
                    <a:lumOff val="5000"/>
                  </a:schemeClr>
                </a:solidFill>
              </a:rPr>
              <a:t> 1. Deciphering Developmental Disorders(DDD)</a:t>
            </a:r>
          </a:p>
          <a:p>
            <a:r>
              <a:rPr kumimoji="1" lang="ja-JP" altLang="en-US" sz="1400" dirty="0">
                <a:solidFill>
                  <a:schemeClr val="tx1">
                    <a:lumMod val="95000"/>
                    <a:lumOff val="5000"/>
                  </a:schemeClr>
                </a:solidFill>
              </a:rPr>
              <a:t>発達障害の子供とその親のゲノムを収集し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その子供で新たに生じている</a:t>
            </a:r>
            <a:r>
              <a:rPr kumimoji="1" lang="en-US" altLang="ja-JP" sz="1400" u="sng" dirty="0">
                <a:solidFill>
                  <a:schemeClr val="tx1">
                    <a:lumMod val="95000"/>
                    <a:lumOff val="5000"/>
                  </a:schemeClr>
                </a:solidFill>
              </a:rPr>
              <a:t>de novo</a:t>
            </a:r>
            <a:r>
              <a:rPr kumimoji="1" lang="ja-JP" altLang="en-US" sz="1400" u="sng" dirty="0">
                <a:solidFill>
                  <a:schemeClr val="tx1">
                    <a:lumMod val="95000"/>
                    <a:lumOff val="5000"/>
                  </a:schemeClr>
                </a:solidFill>
              </a:rPr>
              <a:t>変異</a:t>
            </a:r>
            <a:r>
              <a:rPr kumimoji="1" lang="ja-JP" altLang="en-US" sz="1400" dirty="0">
                <a:solidFill>
                  <a:schemeClr val="tx1">
                    <a:lumMod val="95000"/>
                    <a:lumOff val="5000"/>
                  </a:schemeClr>
                </a:solidFill>
              </a:rPr>
              <a:t>を集めたデータベース</a:t>
            </a:r>
            <a:endParaRPr kumimoji="1" lang="en-US" altLang="ja-JP" sz="1400" dirty="0">
              <a:solidFill>
                <a:schemeClr val="tx1">
                  <a:lumMod val="95000"/>
                  <a:lumOff val="5000"/>
                </a:schemeClr>
              </a:solidFill>
            </a:endParaRPr>
          </a:p>
          <a:p>
            <a:pPr>
              <a:lnSpc>
                <a:spcPct val="150000"/>
              </a:lnSpc>
            </a:pPr>
            <a:r>
              <a:rPr kumimoji="1" lang="en-US" altLang="ja-JP" sz="1400" dirty="0">
                <a:solidFill>
                  <a:schemeClr val="tx1">
                    <a:lumMod val="95000"/>
                    <a:lumOff val="5000"/>
                  </a:schemeClr>
                </a:solidFill>
              </a:rPr>
              <a:t>  2. Cancer hotspot mutation</a:t>
            </a:r>
          </a:p>
          <a:p>
            <a:r>
              <a:rPr kumimoji="1" lang="ja-JP" altLang="en-US" sz="1400" dirty="0">
                <a:solidFill>
                  <a:schemeClr val="tx1">
                    <a:lumMod val="95000"/>
                    <a:lumOff val="5000"/>
                  </a:schemeClr>
                </a:solidFill>
              </a:rPr>
              <a:t>先行研究</a:t>
            </a:r>
            <a:r>
              <a:rPr kumimoji="1" lang="en-US" altLang="ja-JP" sz="1400" baseline="30000" dirty="0">
                <a:solidFill>
                  <a:schemeClr val="tx1">
                    <a:lumMod val="95000"/>
                    <a:lumOff val="5000"/>
                  </a:schemeClr>
                </a:solidFill>
              </a:rPr>
              <a:t>1</a:t>
            </a:r>
            <a:r>
              <a:rPr kumimoji="1" lang="ja-JP" altLang="en-US" sz="1400" dirty="0">
                <a:solidFill>
                  <a:schemeClr val="tx1">
                    <a:lumMod val="95000"/>
                    <a:lumOff val="5000"/>
                  </a:schemeClr>
                </a:solidFill>
              </a:rPr>
              <a:t>で明らかになったがん細胞で多く見られる遺伝子変異データベース</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これらを</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別の研究で用意された病原性が確認されていない変異と区別できるかを調べる</a:t>
            </a:r>
            <a:endParaRPr lang="ja-JP" altLang="en-US" sz="1400" dirty="0"/>
          </a:p>
        </p:txBody>
      </p:sp>
      <p:sp>
        <p:nvSpPr>
          <p:cNvPr id="10" name="正方形/長方形 9">
            <a:extLst>
              <a:ext uri="{FF2B5EF4-FFF2-40B4-BE49-F238E27FC236}">
                <a16:creationId xmlns:a16="http://schemas.microsoft.com/office/drawing/2014/main" id="{8567377A-7828-5089-86AD-5572E636DE8E}"/>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spTree>
    <p:extLst>
      <p:ext uri="{BB962C8B-B14F-4D97-AF65-F5344CB8AC3E}">
        <p14:creationId xmlns:p14="http://schemas.microsoft.com/office/powerpoint/2010/main" val="3818670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MAVE</a:t>
            </a:r>
            <a:r>
              <a:rPr kumimoji="1" lang="ja-JP" altLang="en-US" dirty="0">
                <a:solidFill>
                  <a:schemeClr val="tx1">
                    <a:lumMod val="95000"/>
                    <a:lumOff val="5000"/>
                  </a:schemeClr>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50048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A2A623C5-60AE-3890-AC0E-5A68377EBCA0}"/>
              </a:ext>
            </a:extLst>
          </p:cNvPr>
          <p:cNvSpPr/>
          <p:nvPr/>
        </p:nvSpPr>
        <p:spPr>
          <a:xfrm>
            <a:off x="71437" y="634701"/>
            <a:ext cx="9001125" cy="1151295"/>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4DB05A40-D282-E8AA-24AB-D904DE11324C}"/>
              </a:ext>
            </a:extLst>
          </p:cNvPr>
          <p:cNvSpPr txBox="1"/>
          <p:nvPr/>
        </p:nvSpPr>
        <p:spPr>
          <a:xfrm>
            <a:off x="71438" y="730277"/>
            <a:ext cx="9001125" cy="1019959"/>
          </a:xfrm>
          <a:prstGeom prst="rect">
            <a:avLst/>
          </a:prstGeom>
          <a:noFill/>
        </p:spPr>
        <p:txBody>
          <a:bodyPr wrap="square">
            <a:spAutoFit/>
          </a:bodyPr>
          <a:lstStyle/>
          <a:p>
            <a:pPr>
              <a:lnSpc>
                <a:spcPct val="150000"/>
              </a:lnSpc>
            </a:pPr>
            <a:r>
              <a:rPr lang="en-US" altLang="ja-JP" sz="1400" dirty="0"/>
              <a:t> ① </a:t>
            </a:r>
            <a:r>
              <a:rPr lang="ja-JP" altLang="en-US" sz="1400" dirty="0"/>
              <a:t>過去の</a:t>
            </a:r>
            <a:r>
              <a:rPr lang="en-US" altLang="ja-JP" sz="1400" dirty="0"/>
              <a:t>MAVE</a:t>
            </a:r>
            <a:r>
              <a:rPr lang="ja-JP" altLang="en-US" sz="1400" dirty="0"/>
              <a:t>実験の結果を集めたデータベース</a:t>
            </a:r>
            <a:r>
              <a:rPr lang="en-US" altLang="ja-JP" sz="1400" dirty="0"/>
              <a:t>(</a:t>
            </a:r>
            <a:r>
              <a:rPr lang="en-US" altLang="ja-JP" sz="1400" dirty="0" err="1"/>
              <a:t>ProteinGym</a:t>
            </a:r>
            <a:r>
              <a:rPr lang="en-US" altLang="ja-JP" sz="1400" dirty="0"/>
              <a:t>)</a:t>
            </a:r>
          </a:p>
          <a:p>
            <a:pPr>
              <a:lnSpc>
                <a:spcPct val="150000"/>
              </a:lnSpc>
            </a:pPr>
            <a:r>
              <a:rPr lang="en-US" altLang="ja-JP" sz="1400" dirty="0"/>
              <a:t> ② </a:t>
            </a:r>
            <a:r>
              <a:rPr lang="en-US" altLang="ja-JP" sz="1400" dirty="0" err="1"/>
              <a:t>ProteinGym</a:t>
            </a:r>
            <a:r>
              <a:rPr lang="ja-JP" altLang="en-US" sz="1400" dirty="0"/>
              <a:t>にない</a:t>
            </a:r>
            <a:r>
              <a:rPr lang="en-US" altLang="ja-JP" sz="1400" dirty="0"/>
              <a:t>MAVE</a:t>
            </a:r>
            <a:r>
              <a:rPr lang="ja-JP" altLang="en-US" sz="1400" dirty="0"/>
              <a:t>論文を独自にサーベイしたデータ</a:t>
            </a:r>
            <a:endParaRPr lang="en-US" altLang="ja-JP" sz="1400" dirty="0"/>
          </a:p>
          <a:p>
            <a:pPr>
              <a:lnSpc>
                <a:spcPct val="150000"/>
              </a:lnSpc>
            </a:pPr>
            <a:r>
              <a:rPr lang="ja-JP" altLang="en-US" sz="1400" dirty="0"/>
              <a:t>について</a:t>
            </a:r>
            <a:r>
              <a:rPr lang="en-US" altLang="ja-JP" sz="1400" dirty="0"/>
              <a:t>, </a:t>
            </a:r>
            <a:r>
              <a:rPr lang="ja-JP" altLang="en-US" sz="1400" dirty="0"/>
              <a:t>タンパク質のアミノ酸変異の病原性を予測し</a:t>
            </a:r>
            <a:r>
              <a:rPr lang="en-US" altLang="ja-JP" sz="1400" dirty="0"/>
              <a:t>, </a:t>
            </a:r>
            <a:r>
              <a:rPr lang="ja-JP" altLang="en-US" sz="1400" dirty="0"/>
              <a:t>データとの類似度</a:t>
            </a:r>
            <a:r>
              <a:rPr lang="en-US" altLang="ja-JP" sz="1400" dirty="0"/>
              <a:t>(</a:t>
            </a:r>
            <a:r>
              <a:rPr lang="ja-JP" altLang="en-US" sz="1400" dirty="0"/>
              <a:t>順位相関係数</a:t>
            </a:r>
            <a:r>
              <a:rPr lang="en-US" altLang="ja-JP" sz="1400" dirty="0"/>
              <a:t>)</a:t>
            </a:r>
            <a:r>
              <a:rPr lang="ja-JP" altLang="en-US" sz="1400" dirty="0"/>
              <a:t>を他の手法と比較</a:t>
            </a:r>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
        <p:nvSpPr>
          <p:cNvPr id="2" name="テキスト ボックス 1">
            <a:extLst>
              <a:ext uri="{FF2B5EF4-FFF2-40B4-BE49-F238E27FC236}">
                <a16:creationId xmlns:a16="http://schemas.microsoft.com/office/drawing/2014/main" id="{555F8554-3129-0FA9-460A-A6A773ED9FB6}"/>
              </a:ext>
            </a:extLst>
          </p:cNvPr>
          <p:cNvSpPr txBox="1"/>
          <p:nvPr/>
        </p:nvSpPr>
        <p:spPr>
          <a:xfrm>
            <a:off x="118196" y="1800162"/>
            <a:ext cx="6415954" cy="338554"/>
          </a:xfrm>
          <a:prstGeom prst="rect">
            <a:avLst/>
          </a:prstGeom>
          <a:noFill/>
        </p:spPr>
        <p:txBody>
          <a:bodyPr wrap="square" rtlCol="0">
            <a:spAutoFit/>
          </a:bodyPr>
          <a:lstStyle/>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MAVE</a:t>
            </a:r>
            <a:r>
              <a:rPr kumimoji="1" lang="ja-JP" altLang="en-US" sz="1600" dirty="0">
                <a:solidFill>
                  <a:schemeClr val="tx1">
                    <a:lumMod val="95000"/>
                    <a:lumOff val="5000"/>
                  </a:schemeClr>
                </a:solidFill>
              </a:rPr>
              <a:t>データと最も高い相関を示した</a:t>
            </a:r>
          </a:p>
        </p:txBody>
      </p:sp>
      <p:sp>
        <p:nvSpPr>
          <p:cNvPr id="3" name="正方形/長方形 2">
            <a:extLst>
              <a:ext uri="{FF2B5EF4-FFF2-40B4-BE49-F238E27FC236}">
                <a16:creationId xmlns:a16="http://schemas.microsoft.com/office/drawing/2014/main" id="{4861546A-8770-87CD-F788-E216EBA713B6}"/>
              </a:ext>
            </a:extLst>
          </p:cNvPr>
          <p:cNvSpPr/>
          <p:nvPr/>
        </p:nvSpPr>
        <p:spPr>
          <a:xfrm>
            <a:off x="82195" y="1822065"/>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6" name="図 5">
            <a:extLst>
              <a:ext uri="{FF2B5EF4-FFF2-40B4-BE49-F238E27FC236}">
                <a16:creationId xmlns:a16="http://schemas.microsoft.com/office/drawing/2014/main" id="{28B5AE83-EF94-4587-EBA1-364ABD8B8BA5}"/>
              </a:ext>
            </a:extLst>
          </p:cNvPr>
          <p:cNvPicPr>
            <a:picLocks noChangeAspect="1"/>
          </p:cNvPicPr>
          <p:nvPr/>
        </p:nvPicPr>
        <p:blipFill rotWithShape="1">
          <a:blip r:embed="rId3">
            <a:extLst>
              <a:ext uri="{28A0092B-C50C-407E-A947-70E740481C1C}">
                <a14:useLocalDpi xmlns:a14="http://schemas.microsoft.com/office/drawing/2010/main" val="0"/>
              </a:ext>
            </a:extLst>
          </a:blip>
          <a:srcRect l="31175" t="1906" r="27007" b="71601"/>
          <a:stretch/>
        </p:blipFill>
        <p:spPr>
          <a:xfrm>
            <a:off x="587850" y="4809060"/>
            <a:ext cx="2533055" cy="2048940"/>
          </a:xfrm>
          <a:prstGeom prst="rect">
            <a:avLst/>
          </a:prstGeom>
        </p:spPr>
      </p:pic>
      <p:pic>
        <p:nvPicPr>
          <p:cNvPr id="8" name="図 7">
            <a:extLst>
              <a:ext uri="{FF2B5EF4-FFF2-40B4-BE49-F238E27FC236}">
                <a16:creationId xmlns:a16="http://schemas.microsoft.com/office/drawing/2014/main" id="{E640D51C-20EC-FF13-BD0F-36ABEBA49B47}"/>
              </a:ext>
            </a:extLst>
          </p:cNvPr>
          <p:cNvPicPr>
            <a:picLocks noChangeAspect="1"/>
          </p:cNvPicPr>
          <p:nvPr/>
        </p:nvPicPr>
        <p:blipFill rotWithShape="1">
          <a:blip r:embed="rId4">
            <a:extLst>
              <a:ext uri="{28A0092B-C50C-407E-A947-70E740481C1C}">
                <a14:useLocalDpi xmlns:a14="http://schemas.microsoft.com/office/drawing/2010/main" val="0"/>
              </a:ext>
            </a:extLst>
          </a:blip>
          <a:srcRect t="4101" r="49733" b="5356"/>
          <a:stretch/>
        </p:blipFill>
        <p:spPr>
          <a:xfrm>
            <a:off x="4270821" y="2512112"/>
            <a:ext cx="2717373" cy="1833525"/>
          </a:xfrm>
          <a:prstGeom prst="rect">
            <a:avLst/>
          </a:prstGeom>
        </p:spPr>
      </p:pic>
      <p:pic>
        <p:nvPicPr>
          <p:cNvPr id="9" name="図 8">
            <a:extLst>
              <a:ext uri="{FF2B5EF4-FFF2-40B4-BE49-F238E27FC236}">
                <a16:creationId xmlns:a16="http://schemas.microsoft.com/office/drawing/2014/main" id="{1B81EB57-917C-E362-DA2D-0E9A55F7CB96}"/>
              </a:ext>
            </a:extLst>
          </p:cNvPr>
          <p:cNvPicPr>
            <a:picLocks noChangeAspect="1"/>
          </p:cNvPicPr>
          <p:nvPr/>
        </p:nvPicPr>
        <p:blipFill rotWithShape="1">
          <a:blip r:embed="rId4">
            <a:extLst>
              <a:ext uri="{28A0092B-C50C-407E-A947-70E740481C1C}">
                <a14:useLocalDpi xmlns:a14="http://schemas.microsoft.com/office/drawing/2010/main" val="0"/>
              </a:ext>
            </a:extLst>
          </a:blip>
          <a:srcRect l="56777" t="6455"/>
          <a:stretch/>
        </p:blipFill>
        <p:spPr>
          <a:xfrm>
            <a:off x="4270821" y="4473625"/>
            <a:ext cx="2695576" cy="2185390"/>
          </a:xfrm>
          <a:prstGeom prst="rect">
            <a:avLst/>
          </a:prstGeom>
        </p:spPr>
      </p:pic>
      <p:sp>
        <p:nvSpPr>
          <p:cNvPr id="12" name="正方形/長方形 11">
            <a:extLst>
              <a:ext uri="{FF2B5EF4-FFF2-40B4-BE49-F238E27FC236}">
                <a16:creationId xmlns:a16="http://schemas.microsoft.com/office/drawing/2014/main" id="{175801C9-1D87-879B-928A-24911B6D5420}"/>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pic>
        <p:nvPicPr>
          <p:cNvPr id="13" name="図 12">
            <a:extLst>
              <a:ext uri="{FF2B5EF4-FFF2-40B4-BE49-F238E27FC236}">
                <a16:creationId xmlns:a16="http://schemas.microsoft.com/office/drawing/2014/main" id="{279B7CA9-EA06-4810-F6A4-8EBCDA4D4C35}"/>
              </a:ext>
            </a:extLst>
          </p:cNvPr>
          <p:cNvPicPr>
            <a:picLocks noChangeAspect="1"/>
          </p:cNvPicPr>
          <p:nvPr/>
        </p:nvPicPr>
        <p:blipFill rotWithShape="1">
          <a:blip r:embed="rId3">
            <a:extLst>
              <a:ext uri="{28A0092B-C50C-407E-A947-70E740481C1C}">
                <a14:useLocalDpi xmlns:a14="http://schemas.microsoft.com/office/drawing/2010/main" val="0"/>
              </a:ext>
            </a:extLst>
          </a:blip>
          <a:srcRect l="74319" t="1487" r="2918" b="72020"/>
          <a:stretch/>
        </p:blipFill>
        <p:spPr>
          <a:xfrm>
            <a:off x="2549730" y="2348192"/>
            <a:ext cx="1430292" cy="2125433"/>
          </a:xfrm>
          <a:prstGeom prst="rect">
            <a:avLst/>
          </a:prstGeom>
        </p:spPr>
      </p:pic>
      <p:sp>
        <p:nvSpPr>
          <p:cNvPr id="14" name="テキスト ボックス 13">
            <a:extLst>
              <a:ext uri="{FF2B5EF4-FFF2-40B4-BE49-F238E27FC236}">
                <a16:creationId xmlns:a16="http://schemas.microsoft.com/office/drawing/2014/main" id="{DC36EF6F-74DD-5827-9E06-F037FCF2B309}"/>
              </a:ext>
            </a:extLst>
          </p:cNvPr>
          <p:cNvSpPr txBox="1"/>
          <p:nvPr/>
        </p:nvSpPr>
        <p:spPr>
          <a:xfrm>
            <a:off x="71437" y="2111738"/>
            <a:ext cx="419938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全タンパク質についての比較</a:t>
            </a:r>
            <a:endParaRPr kumimoji="1" lang="ja-JP" altLang="en-US"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660F8F91-90F0-9284-2817-C30FA6229EB9}"/>
              </a:ext>
            </a:extLst>
          </p:cNvPr>
          <p:cNvSpPr txBox="1"/>
          <p:nvPr/>
        </p:nvSpPr>
        <p:spPr>
          <a:xfrm>
            <a:off x="4201920" y="2108866"/>
            <a:ext cx="256748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タンパク質ごとの比較</a:t>
            </a:r>
          </a:p>
        </p:txBody>
      </p:sp>
      <p:pic>
        <p:nvPicPr>
          <p:cNvPr id="16" name="図 15">
            <a:extLst>
              <a:ext uri="{FF2B5EF4-FFF2-40B4-BE49-F238E27FC236}">
                <a16:creationId xmlns:a16="http://schemas.microsoft.com/office/drawing/2014/main" id="{F227CD02-0CA8-F96C-4D4B-0BD391270607}"/>
              </a:ext>
            </a:extLst>
          </p:cNvPr>
          <p:cNvPicPr>
            <a:picLocks noChangeAspect="1"/>
          </p:cNvPicPr>
          <p:nvPr/>
        </p:nvPicPr>
        <p:blipFill rotWithShape="1">
          <a:blip r:embed="rId3">
            <a:extLst>
              <a:ext uri="{28A0092B-C50C-407E-A947-70E740481C1C}">
                <a14:useLocalDpi xmlns:a14="http://schemas.microsoft.com/office/drawing/2010/main" val="0"/>
              </a:ext>
            </a:extLst>
          </a:blip>
          <a:srcRect l="1502" t="1906" r="67447" b="71601"/>
          <a:stretch/>
        </p:blipFill>
        <p:spPr>
          <a:xfrm>
            <a:off x="260302" y="2402387"/>
            <a:ext cx="1796527" cy="1957086"/>
          </a:xfrm>
          <a:prstGeom prst="rect">
            <a:avLst/>
          </a:prstGeom>
        </p:spPr>
      </p:pic>
      <p:sp>
        <p:nvSpPr>
          <p:cNvPr id="17" name="テキスト ボックス 16">
            <a:extLst>
              <a:ext uri="{FF2B5EF4-FFF2-40B4-BE49-F238E27FC236}">
                <a16:creationId xmlns:a16="http://schemas.microsoft.com/office/drawing/2014/main" id="{826A9A30-1BF4-0D12-8769-F1A3061F32E4}"/>
              </a:ext>
            </a:extLst>
          </p:cNvPr>
          <p:cNvSpPr txBox="1"/>
          <p:nvPr/>
        </p:nvSpPr>
        <p:spPr>
          <a:xfrm>
            <a:off x="71438" y="4457426"/>
            <a:ext cx="3565880"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全手法で予測が可能だったタンパク質</a:t>
            </a:r>
          </a:p>
        </p:txBody>
      </p:sp>
      <p:sp>
        <p:nvSpPr>
          <p:cNvPr id="5" name="テキスト ボックス 4">
            <a:extLst>
              <a:ext uri="{FF2B5EF4-FFF2-40B4-BE49-F238E27FC236}">
                <a16:creationId xmlns:a16="http://schemas.microsoft.com/office/drawing/2014/main" id="{A6C7F39C-09E7-89FF-C7C0-8B434966ED56}"/>
              </a:ext>
            </a:extLst>
          </p:cNvPr>
          <p:cNvSpPr txBox="1"/>
          <p:nvPr/>
        </p:nvSpPr>
        <p:spPr>
          <a:xfrm>
            <a:off x="7031056" y="2628395"/>
            <a:ext cx="2041506" cy="523220"/>
          </a:xfrm>
          <a:prstGeom prst="rect">
            <a:avLst/>
          </a:prstGeom>
          <a:noFill/>
        </p:spPr>
        <p:txBody>
          <a:bodyPr wrap="square">
            <a:spAutoFit/>
          </a:bodyPr>
          <a:lstStyle/>
          <a:p>
            <a:r>
              <a:rPr kumimoji="1" lang="en-US" altLang="ja-JP" sz="1400" dirty="0">
                <a:solidFill>
                  <a:schemeClr val="tx1">
                    <a:lumMod val="95000"/>
                    <a:lumOff val="5000"/>
                  </a:schemeClr>
                </a:solidFill>
              </a:rPr>
              <a:t>60/72</a:t>
            </a:r>
            <a:r>
              <a:rPr kumimoji="1" lang="ja-JP" altLang="en-US" sz="1400" dirty="0">
                <a:solidFill>
                  <a:schemeClr val="tx1">
                    <a:lumMod val="95000"/>
                    <a:lumOff val="5000"/>
                  </a:schemeClr>
                </a:solidFill>
              </a:rPr>
              <a:t>のタンパク質で</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最も高い相関を示した。</a:t>
            </a:r>
            <a:endParaRPr kumimoji="1" lang="en-US" altLang="ja-JP" sz="14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23A36995-8D3B-F5B6-5128-2B6899AD2AA4}"/>
              </a:ext>
            </a:extLst>
          </p:cNvPr>
          <p:cNvSpPr txBox="1"/>
          <p:nvPr/>
        </p:nvSpPr>
        <p:spPr>
          <a:xfrm>
            <a:off x="7031057" y="4473625"/>
            <a:ext cx="2041506" cy="523220"/>
          </a:xfrm>
          <a:prstGeom prst="rect">
            <a:avLst/>
          </a:prstGeom>
          <a:noFill/>
        </p:spPr>
        <p:txBody>
          <a:bodyPr wrap="square">
            <a:spAutoFit/>
          </a:bodyPr>
          <a:lstStyle/>
          <a:p>
            <a:r>
              <a:rPr kumimoji="1" lang="en-US" altLang="ja-JP" sz="1400" dirty="0">
                <a:solidFill>
                  <a:schemeClr val="tx1">
                    <a:lumMod val="95000"/>
                    <a:lumOff val="5000"/>
                  </a:schemeClr>
                </a:solidFill>
              </a:rPr>
              <a:t>13/20</a:t>
            </a:r>
            <a:r>
              <a:rPr kumimoji="1" lang="ja-JP" altLang="en-US" sz="1400" dirty="0">
                <a:solidFill>
                  <a:schemeClr val="tx1">
                    <a:lumMod val="95000"/>
                    <a:lumOff val="5000"/>
                  </a:schemeClr>
                </a:solidFill>
              </a:rPr>
              <a:t>のタンパク質で</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最も高い相関を示した。</a:t>
            </a:r>
            <a:endParaRPr kumimoji="1" lang="en-US" altLang="ja-JP" sz="1400" dirty="0">
              <a:solidFill>
                <a:schemeClr val="tx1">
                  <a:lumMod val="95000"/>
                  <a:lumOff val="5000"/>
                </a:schemeClr>
              </a:solidFill>
            </a:endParaRPr>
          </a:p>
        </p:txBody>
      </p:sp>
      <p:sp>
        <p:nvSpPr>
          <p:cNvPr id="18" name="四角形: 角を丸くする 17">
            <a:extLst>
              <a:ext uri="{FF2B5EF4-FFF2-40B4-BE49-F238E27FC236}">
                <a16:creationId xmlns:a16="http://schemas.microsoft.com/office/drawing/2014/main" id="{65BAA661-3D2A-EEEC-E76B-3BB9305DF5EA}"/>
              </a:ext>
            </a:extLst>
          </p:cNvPr>
          <p:cNvSpPr/>
          <p:nvPr/>
        </p:nvSpPr>
        <p:spPr>
          <a:xfrm rot="16200000">
            <a:off x="5460267" y="5594601"/>
            <a:ext cx="1149059" cy="103362"/>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1A623204-E2C3-281A-27B4-FB4E384D87CE}"/>
              </a:ext>
            </a:extLst>
          </p:cNvPr>
          <p:cNvSpPr/>
          <p:nvPr/>
        </p:nvSpPr>
        <p:spPr>
          <a:xfrm rot="16200000">
            <a:off x="5765295" y="5557146"/>
            <a:ext cx="1223967" cy="103364"/>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D4B810FF-F64F-B597-DD50-0A7D7D6CD376}"/>
              </a:ext>
            </a:extLst>
          </p:cNvPr>
          <p:cNvCxnSpPr>
            <a:cxnSpLocks/>
          </p:cNvCxnSpPr>
          <p:nvPr/>
        </p:nvCxnSpPr>
        <p:spPr>
          <a:xfrm>
            <a:off x="6428961" y="5710656"/>
            <a:ext cx="559233" cy="200108"/>
          </a:xfrm>
          <a:prstGeom prst="line">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25F0A40-F590-79DB-9BFC-89B14CA6C40D}"/>
              </a:ext>
            </a:extLst>
          </p:cNvPr>
          <p:cNvSpPr txBox="1"/>
          <p:nvPr/>
        </p:nvSpPr>
        <p:spPr>
          <a:xfrm>
            <a:off x="6988194" y="5875004"/>
            <a:ext cx="2105700" cy="523220"/>
          </a:xfrm>
          <a:prstGeom prst="rect">
            <a:avLst/>
          </a:prstGeom>
          <a:solidFill>
            <a:srgbClr val="D8E3F8"/>
          </a:solidFill>
        </p:spPr>
        <p:txBody>
          <a:bodyPr wrap="square">
            <a:spAutoFit/>
          </a:bodyPr>
          <a:lstStyle/>
          <a:p>
            <a:pPr algn="ctr"/>
            <a:r>
              <a:rPr kumimoji="1" lang="ja-JP" altLang="en-US" sz="1400" dirty="0">
                <a:solidFill>
                  <a:schemeClr val="tx1">
                    <a:lumMod val="95000"/>
                    <a:lumOff val="5000"/>
                  </a:schemeClr>
                </a:solidFill>
              </a:rPr>
              <a:t>この</a:t>
            </a:r>
            <a:r>
              <a:rPr kumimoji="1" lang="en-US" altLang="ja-JP" sz="1400" dirty="0">
                <a:solidFill>
                  <a:schemeClr val="tx1">
                    <a:lumMod val="95000"/>
                    <a:lumOff val="5000"/>
                  </a:schemeClr>
                </a:solidFill>
              </a:rPr>
              <a:t>2</a:t>
            </a:r>
            <a:r>
              <a:rPr kumimoji="1" lang="ja-JP" altLang="en-US" sz="1400">
                <a:solidFill>
                  <a:schemeClr val="tx1">
                    <a:lumMod val="95000"/>
                    <a:lumOff val="5000"/>
                  </a:schemeClr>
                </a:solidFill>
              </a:rPr>
              <a:t>つのタンパク質を例に詳細</a:t>
            </a:r>
            <a:r>
              <a:rPr kumimoji="1" lang="ja-JP" altLang="en-US" sz="1400" dirty="0">
                <a:solidFill>
                  <a:schemeClr val="tx1">
                    <a:lumMod val="95000"/>
                    <a:lumOff val="5000"/>
                  </a:schemeClr>
                </a:solidFill>
              </a:rPr>
              <a:t>を調べる</a:t>
            </a:r>
            <a:endParaRPr kumimoji="1" lang="en-US" altLang="ja-JP" sz="1400" dirty="0">
              <a:solidFill>
                <a:schemeClr val="tx1">
                  <a:lumMod val="95000"/>
                  <a:lumOff val="5000"/>
                </a:schemeClr>
              </a:solidFill>
            </a:endParaRPr>
          </a:p>
        </p:txBody>
      </p:sp>
      <p:cxnSp>
        <p:nvCxnSpPr>
          <p:cNvPr id="25" name="直線コネクタ 24">
            <a:extLst>
              <a:ext uri="{FF2B5EF4-FFF2-40B4-BE49-F238E27FC236}">
                <a16:creationId xmlns:a16="http://schemas.microsoft.com/office/drawing/2014/main" id="{77818937-5D6E-84B9-70F0-EAF95B9054C3}"/>
              </a:ext>
            </a:extLst>
          </p:cNvPr>
          <p:cNvCxnSpPr>
            <a:cxnSpLocks/>
          </p:cNvCxnSpPr>
          <p:nvPr/>
        </p:nvCxnSpPr>
        <p:spPr>
          <a:xfrm>
            <a:off x="6086478" y="5910764"/>
            <a:ext cx="901716" cy="78824"/>
          </a:xfrm>
          <a:prstGeom prst="line">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99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B058AE7F-727A-9671-B380-EE0FFB51CFC4}"/>
              </a:ext>
            </a:extLst>
          </p:cNvPr>
          <p:cNvSpPr/>
          <p:nvPr/>
        </p:nvSpPr>
        <p:spPr>
          <a:xfrm>
            <a:off x="5087497" y="522082"/>
            <a:ext cx="3889816" cy="71693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SHOC2</a:t>
            </a:r>
          </a:p>
          <a:p>
            <a:r>
              <a:rPr kumimoji="1" lang="en-US" altLang="ja-JP" sz="1400" dirty="0">
                <a:solidFill>
                  <a:schemeClr val="tx1">
                    <a:lumMod val="95000"/>
                    <a:lumOff val="5000"/>
                  </a:schemeClr>
                </a:solidFill>
              </a:rPr>
              <a:t>MRAS</a:t>
            </a:r>
            <a:r>
              <a:rPr kumimoji="1" lang="ja-JP" altLang="en-US" sz="1400" dirty="0">
                <a:solidFill>
                  <a:schemeClr val="tx1">
                    <a:lumMod val="95000"/>
                    <a:lumOff val="5000"/>
                  </a:schemeClr>
                </a:solidFill>
              </a:rPr>
              <a:t>及び</a:t>
            </a: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と結合し</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Ras-MAPK</a:t>
            </a:r>
            <a:r>
              <a:rPr kumimoji="1" lang="ja-JP" altLang="en-US" sz="1400" dirty="0">
                <a:solidFill>
                  <a:schemeClr val="tx1">
                    <a:lumMod val="95000"/>
                    <a:lumOff val="5000"/>
                  </a:schemeClr>
                </a:solidFill>
              </a:rPr>
              <a:t>経路を活性化する</a:t>
            </a:r>
            <a:endParaRPr kumimoji="1" lang="en-US" altLang="ja-JP" sz="1400" dirty="0">
              <a:solidFill>
                <a:schemeClr val="tx1">
                  <a:lumMod val="95000"/>
                  <a:lumOff val="5000"/>
                </a:schemeClr>
              </a:solidFill>
            </a:endParaRPr>
          </a:p>
        </p:txBody>
      </p:sp>
      <p:pic>
        <p:nvPicPr>
          <p:cNvPr id="14" name="図 13" descr="ダイアグラム が含まれている画像&#10;&#10;自動的に生成された説明">
            <a:extLst>
              <a:ext uri="{FF2B5EF4-FFF2-40B4-BE49-F238E27FC236}">
                <a16:creationId xmlns:a16="http://schemas.microsoft.com/office/drawing/2014/main" id="{D16C9B53-3A82-FFF9-A57B-0237BAAE8CB6}"/>
              </a:ext>
            </a:extLst>
          </p:cNvPr>
          <p:cNvPicPr>
            <a:picLocks noChangeAspect="1"/>
          </p:cNvPicPr>
          <p:nvPr/>
        </p:nvPicPr>
        <p:blipFill rotWithShape="1">
          <a:blip r:embed="rId3">
            <a:extLst>
              <a:ext uri="{28A0092B-C50C-407E-A947-70E740481C1C}">
                <a14:useLocalDpi xmlns:a14="http://schemas.microsoft.com/office/drawing/2010/main" val="0"/>
              </a:ext>
            </a:extLst>
          </a:blip>
          <a:srcRect l="2172" t="31388" r="52837" b="30417"/>
          <a:stretch/>
        </p:blipFill>
        <p:spPr>
          <a:xfrm>
            <a:off x="2345344" y="1265484"/>
            <a:ext cx="3378146" cy="3661035"/>
          </a:xfrm>
          <a:prstGeom prst="rect">
            <a:avLst/>
          </a:prstGeom>
        </p:spPr>
      </p:pic>
      <p:pic>
        <p:nvPicPr>
          <p:cNvPr id="15" name="図 14" descr="ダイアグラム が含まれている画像&#10;&#10;自動的に生成された説明">
            <a:extLst>
              <a:ext uri="{FF2B5EF4-FFF2-40B4-BE49-F238E27FC236}">
                <a16:creationId xmlns:a16="http://schemas.microsoft.com/office/drawing/2014/main" id="{4ECF019B-13DA-87B7-4B98-283A64C78174}"/>
              </a:ext>
            </a:extLst>
          </p:cNvPr>
          <p:cNvPicPr>
            <a:picLocks noChangeAspect="1"/>
          </p:cNvPicPr>
          <p:nvPr/>
        </p:nvPicPr>
        <p:blipFill rotWithShape="1">
          <a:blip r:embed="rId4">
            <a:extLst>
              <a:ext uri="{28A0092B-C50C-407E-A947-70E740481C1C}">
                <a14:useLocalDpi xmlns:a14="http://schemas.microsoft.com/office/drawing/2010/main" val="0"/>
              </a:ext>
            </a:extLst>
          </a:blip>
          <a:srcRect l="49069" t="35417" b="31389"/>
          <a:stretch/>
        </p:blipFill>
        <p:spPr>
          <a:xfrm>
            <a:off x="6070978" y="1517053"/>
            <a:ext cx="3087308" cy="2568727"/>
          </a:xfrm>
          <a:prstGeom prst="rect">
            <a:avLst/>
          </a:prstGeom>
        </p:spPr>
      </p:pic>
      <p:sp>
        <p:nvSpPr>
          <p:cNvPr id="17" name="四角形: 角を丸くする 16">
            <a:extLst>
              <a:ext uri="{FF2B5EF4-FFF2-40B4-BE49-F238E27FC236}">
                <a16:creationId xmlns:a16="http://schemas.microsoft.com/office/drawing/2014/main" id="{360C7D97-F99F-E828-9245-A784EFF09DA2}"/>
              </a:ext>
            </a:extLst>
          </p:cNvPr>
          <p:cNvSpPr/>
          <p:nvPr/>
        </p:nvSpPr>
        <p:spPr>
          <a:xfrm>
            <a:off x="3425965" y="1678978"/>
            <a:ext cx="211550" cy="3109984"/>
          </a:xfrm>
          <a:prstGeom prst="roundRect">
            <a:avLst/>
          </a:prstGeom>
          <a:noFill/>
          <a:ln w="19050">
            <a:solidFill>
              <a:schemeClr val="accent6">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AEEA3317-83F3-AB8E-F397-477FE7DEDB5A}"/>
              </a:ext>
            </a:extLst>
          </p:cNvPr>
          <p:cNvCxnSpPr>
            <a:cxnSpLocks/>
          </p:cNvCxnSpPr>
          <p:nvPr/>
        </p:nvCxnSpPr>
        <p:spPr>
          <a:xfrm>
            <a:off x="2239569" y="1651013"/>
            <a:ext cx="1161427" cy="316734"/>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DD2EBD6-D8D2-6AB7-E37F-36B356FEB7D1}"/>
              </a:ext>
            </a:extLst>
          </p:cNvPr>
          <p:cNvSpPr txBox="1"/>
          <p:nvPr/>
        </p:nvSpPr>
        <p:spPr>
          <a:xfrm>
            <a:off x="210544" y="511133"/>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予測の例① </a:t>
            </a:r>
            <a:r>
              <a:rPr kumimoji="1" lang="en-US" altLang="ja-JP" dirty="0">
                <a:solidFill>
                  <a:schemeClr val="tx1">
                    <a:lumMod val="95000"/>
                    <a:lumOff val="5000"/>
                  </a:schemeClr>
                </a:solidFill>
              </a:rPr>
              <a:t>SHOC2</a:t>
            </a:r>
          </a:p>
        </p:txBody>
      </p:sp>
      <p:sp>
        <p:nvSpPr>
          <p:cNvPr id="26" name="正方形/長方形 25">
            <a:extLst>
              <a:ext uri="{FF2B5EF4-FFF2-40B4-BE49-F238E27FC236}">
                <a16:creationId xmlns:a16="http://schemas.microsoft.com/office/drawing/2014/main" id="{38126EF7-8F50-7539-3EBE-BCCD219B7FDF}"/>
              </a:ext>
            </a:extLst>
          </p:cNvPr>
          <p:cNvSpPr/>
          <p:nvPr/>
        </p:nvSpPr>
        <p:spPr>
          <a:xfrm>
            <a:off x="174544" y="533036"/>
            <a:ext cx="72000" cy="324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8" name="吹き出し: 四角形 17">
            <a:extLst>
              <a:ext uri="{FF2B5EF4-FFF2-40B4-BE49-F238E27FC236}">
                <a16:creationId xmlns:a16="http://schemas.microsoft.com/office/drawing/2014/main" id="{6C6D244E-3EC2-A109-D42F-D8945CB1BD5F}"/>
              </a:ext>
            </a:extLst>
          </p:cNvPr>
          <p:cNvSpPr/>
          <p:nvPr/>
        </p:nvSpPr>
        <p:spPr>
          <a:xfrm>
            <a:off x="85723" y="1349988"/>
            <a:ext cx="2259621" cy="738664"/>
          </a:xfrm>
          <a:prstGeom prst="wedgeRectCallout">
            <a:avLst>
              <a:gd name="adj1" fmla="val -12381"/>
              <a:gd name="adj2" fmla="val 1372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モデルは</a:t>
            </a:r>
            <a:endParaRPr kumimoji="1" lang="en-US" altLang="ja-JP" sz="1400" dirty="0">
              <a:solidFill>
                <a:schemeClr val="tx1">
                  <a:lumMod val="95000"/>
                  <a:lumOff val="5000"/>
                </a:schemeClr>
              </a:solidFill>
            </a:endParaRPr>
          </a:p>
          <a:p>
            <a:pPr algn="ct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結合領域の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変異の病原性を予測した</a:t>
            </a:r>
          </a:p>
        </p:txBody>
      </p:sp>
      <p:sp>
        <p:nvSpPr>
          <p:cNvPr id="28" name="テキスト ボックス 27">
            <a:extLst>
              <a:ext uri="{FF2B5EF4-FFF2-40B4-BE49-F238E27FC236}">
                <a16:creationId xmlns:a16="http://schemas.microsoft.com/office/drawing/2014/main" id="{F5BB7F45-B01C-20D7-D5EA-D100A9895A80}"/>
              </a:ext>
            </a:extLst>
          </p:cNvPr>
          <p:cNvSpPr txBox="1"/>
          <p:nvPr/>
        </p:nvSpPr>
        <p:spPr>
          <a:xfrm>
            <a:off x="587866" y="2452050"/>
            <a:ext cx="1429612" cy="523220"/>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参考</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他モデルの予測</a:t>
            </a:r>
          </a:p>
        </p:txBody>
      </p:sp>
      <p:pic>
        <p:nvPicPr>
          <p:cNvPr id="34" name="図 33" descr="ダイアグラム&#10;&#10;中程度の精度で自動的に生成された説明">
            <a:extLst>
              <a:ext uri="{FF2B5EF4-FFF2-40B4-BE49-F238E27FC236}">
                <a16:creationId xmlns:a16="http://schemas.microsoft.com/office/drawing/2014/main" id="{ECCDE0D7-E87A-33CD-4CEF-3F97D14706C7}"/>
              </a:ext>
            </a:extLst>
          </p:cNvPr>
          <p:cNvPicPr>
            <a:picLocks noChangeAspect="1"/>
          </p:cNvPicPr>
          <p:nvPr/>
        </p:nvPicPr>
        <p:blipFill rotWithShape="1">
          <a:blip r:embed="rId5">
            <a:extLst>
              <a:ext uri="{28A0092B-C50C-407E-A947-70E740481C1C}">
                <a14:useLocalDpi xmlns:a14="http://schemas.microsoft.com/office/drawing/2010/main" val="0"/>
              </a:ext>
            </a:extLst>
          </a:blip>
          <a:srcRect l="45729" t="2201" r="28956" b="53187"/>
          <a:stretch/>
        </p:blipFill>
        <p:spPr>
          <a:xfrm>
            <a:off x="480948" y="3020188"/>
            <a:ext cx="1586965" cy="1919823"/>
          </a:xfrm>
          <a:prstGeom prst="rect">
            <a:avLst/>
          </a:prstGeom>
        </p:spPr>
      </p:pic>
      <p:sp>
        <p:nvSpPr>
          <p:cNvPr id="40" name="四角形: 角を丸くする 39">
            <a:extLst>
              <a:ext uri="{FF2B5EF4-FFF2-40B4-BE49-F238E27FC236}">
                <a16:creationId xmlns:a16="http://schemas.microsoft.com/office/drawing/2014/main" id="{6527D81D-7FAE-F753-E1D3-040F81CF771F}"/>
              </a:ext>
            </a:extLst>
          </p:cNvPr>
          <p:cNvSpPr/>
          <p:nvPr/>
        </p:nvSpPr>
        <p:spPr>
          <a:xfrm>
            <a:off x="3851391" y="1651013"/>
            <a:ext cx="1161426" cy="3275506"/>
          </a:xfrm>
          <a:prstGeom prst="roundRect">
            <a:avLst/>
          </a:prstGeom>
          <a:noFill/>
          <a:ln w="19050">
            <a:solidFill>
              <a:schemeClr val="accent6">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3EA440F8-10C0-E47F-1495-6F14D6BEC730}"/>
              </a:ext>
            </a:extLst>
          </p:cNvPr>
          <p:cNvSpPr/>
          <p:nvPr/>
        </p:nvSpPr>
        <p:spPr>
          <a:xfrm>
            <a:off x="3531740" y="1349988"/>
            <a:ext cx="2792858" cy="617759"/>
          </a:xfrm>
          <a:prstGeom prst="arc">
            <a:avLst>
              <a:gd name="adj1" fmla="val 10795269"/>
              <a:gd name="adj2" fmla="val 21529182"/>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a:extLst>
              <a:ext uri="{FF2B5EF4-FFF2-40B4-BE49-F238E27FC236}">
                <a16:creationId xmlns:a16="http://schemas.microsoft.com/office/drawing/2014/main" id="{72A19751-6BDB-F913-FD85-BA28A2C465EC}"/>
              </a:ext>
            </a:extLst>
          </p:cNvPr>
          <p:cNvSpPr/>
          <p:nvPr/>
        </p:nvSpPr>
        <p:spPr>
          <a:xfrm rot="20346329" flipV="1">
            <a:off x="4834427" y="3997698"/>
            <a:ext cx="1932525" cy="366790"/>
          </a:xfrm>
          <a:prstGeom prst="arc">
            <a:avLst>
              <a:gd name="adj1" fmla="val 11129446"/>
              <a:gd name="adj2" fmla="val 2144499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F129FB1D-6384-0BFC-1548-B3ADE41F46E2}"/>
              </a:ext>
            </a:extLst>
          </p:cNvPr>
          <p:cNvCxnSpPr>
            <a:cxnSpLocks/>
          </p:cNvCxnSpPr>
          <p:nvPr/>
        </p:nvCxnSpPr>
        <p:spPr>
          <a:xfrm flipV="1">
            <a:off x="2858694" y="4830785"/>
            <a:ext cx="1011747" cy="59265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吹き出し: 四角形 44">
            <a:extLst>
              <a:ext uri="{FF2B5EF4-FFF2-40B4-BE49-F238E27FC236}">
                <a16:creationId xmlns:a16="http://schemas.microsoft.com/office/drawing/2014/main" id="{03493B46-A8D6-C220-C4F8-D7484A3DB791}"/>
              </a:ext>
            </a:extLst>
          </p:cNvPr>
          <p:cNvSpPr/>
          <p:nvPr/>
        </p:nvSpPr>
        <p:spPr>
          <a:xfrm>
            <a:off x="417982" y="5292516"/>
            <a:ext cx="3613685" cy="579031"/>
          </a:xfrm>
          <a:prstGeom prst="wedgeRectCallout">
            <a:avLst>
              <a:gd name="adj1" fmla="val -12381"/>
              <a:gd name="adj2" fmla="val 1372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lumMod val="95000"/>
                    <a:lumOff val="5000"/>
                  </a:schemeClr>
                </a:solidFill>
              </a:rPr>
              <a:t>MRAS</a:t>
            </a:r>
            <a:r>
              <a:rPr kumimoji="1" lang="ja-JP" altLang="en-US" sz="1400" dirty="0">
                <a:solidFill>
                  <a:schemeClr val="tx1">
                    <a:lumMod val="95000"/>
                    <a:lumOff val="5000"/>
                  </a:schemeClr>
                </a:solidFill>
              </a:rPr>
              <a:t>・</a:t>
            </a: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結合領域の周期的な構造に</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対応する予測を示した</a:t>
            </a:r>
            <a:endParaRPr kumimoji="1" lang="en-US" altLang="ja-JP" sz="1400" dirty="0">
              <a:solidFill>
                <a:schemeClr val="tx1">
                  <a:lumMod val="95000"/>
                  <a:lumOff val="5000"/>
                </a:schemeClr>
              </a:solidFill>
            </a:endParaRPr>
          </a:p>
        </p:txBody>
      </p:sp>
      <p:sp>
        <p:nvSpPr>
          <p:cNvPr id="51" name="テキスト ボックス 50">
            <a:extLst>
              <a:ext uri="{FF2B5EF4-FFF2-40B4-BE49-F238E27FC236}">
                <a16:creationId xmlns:a16="http://schemas.microsoft.com/office/drawing/2014/main" id="{768CA6A0-E292-ED51-68B6-AB0DD8B43423}"/>
              </a:ext>
            </a:extLst>
          </p:cNvPr>
          <p:cNvSpPr txBox="1"/>
          <p:nvPr/>
        </p:nvSpPr>
        <p:spPr>
          <a:xfrm>
            <a:off x="6326844" y="4147360"/>
            <a:ext cx="2505108"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アミノ酸の位置ごとの　　　　　　　　予測精度も高かった</a:t>
            </a:r>
          </a:p>
        </p:txBody>
      </p:sp>
      <p:pic>
        <p:nvPicPr>
          <p:cNvPr id="53" name="図 52" descr="ダイアグラム&#10;&#10;中程度の精度で自動的に生成された説明">
            <a:extLst>
              <a:ext uri="{FF2B5EF4-FFF2-40B4-BE49-F238E27FC236}">
                <a16:creationId xmlns:a16="http://schemas.microsoft.com/office/drawing/2014/main" id="{36C5BEAB-4665-37C7-30F2-8FC68EB366E2}"/>
              </a:ext>
            </a:extLst>
          </p:cNvPr>
          <p:cNvPicPr>
            <a:picLocks noChangeAspect="1"/>
          </p:cNvPicPr>
          <p:nvPr/>
        </p:nvPicPr>
        <p:blipFill rotWithShape="1">
          <a:blip r:embed="rId5">
            <a:extLst>
              <a:ext uri="{28A0092B-C50C-407E-A947-70E740481C1C}">
                <a14:useLocalDpi xmlns:a14="http://schemas.microsoft.com/office/drawing/2010/main" val="0"/>
              </a:ext>
            </a:extLst>
          </a:blip>
          <a:srcRect l="4162" t="3052" r="63500" b="56824"/>
          <a:stretch/>
        </p:blipFill>
        <p:spPr>
          <a:xfrm>
            <a:off x="6535345" y="4635975"/>
            <a:ext cx="1972707" cy="1680224"/>
          </a:xfrm>
          <a:prstGeom prst="rect">
            <a:avLst/>
          </a:prstGeom>
        </p:spPr>
      </p:pic>
      <p:sp>
        <p:nvSpPr>
          <p:cNvPr id="2" name="正方形/長方形 1">
            <a:extLst>
              <a:ext uri="{FF2B5EF4-FFF2-40B4-BE49-F238E27FC236}">
                <a16:creationId xmlns:a16="http://schemas.microsoft.com/office/drawing/2014/main" id="{08084DFE-5C97-50B7-0211-EB4F4CF43CA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
        <p:nvSpPr>
          <p:cNvPr id="3" name="吹き出し: 四角形 44">
            <a:extLst>
              <a:ext uri="{FF2B5EF4-FFF2-40B4-BE49-F238E27FC236}">
                <a16:creationId xmlns:a16="http://schemas.microsoft.com/office/drawing/2014/main" id="{9022855B-F55B-9524-5A8D-27F5A86DBBB3}"/>
              </a:ext>
            </a:extLst>
          </p:cNvPr>
          <p:cNvSpPr/>
          <p:nvPr/>
        </p:nvSpPr>
        <p:spPr>
          <a:xfrm>
            <a:off x="114954" y="984661"/>
            <a:ext cx="4132915" cy="361437"/>
          </a:xfrm>
          <a:prstGeom prst="wedgeRectCallout">
            <a:avLst>
              <a:gd name="adj1" fmla="val -12381"/>
              <a:gd name="adj2" fmla="val 1372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ü"/>
            </a:pPr>
            <a:r>
              <a:rPr kumimoji="1" lang="en-US" altLang="ja-JP" sz="1400" dirty="0">
                <a:solidFill>
                  <a:schemeClr val="tx1">
                    <a:lumMod val="95000"/>
                    <a:lumOff val="5000"/>
                  </a:schemeClr>
                </a:solidFill>
              </a:rPr>
              <a:t>SHOC2</a:t>
            </a:r>
            <a:r>
              <a:rPr kumimoji="1" lang="ja-JP" altLang="en-US" sz="1400">
                <a:solidFill>
                  <a:schemeClr val="tx1">
                    <a:lumMod val="95000"/>
                    <a:lumOff val="5000"/>
                  </a:schemeClr>
                </a:solidFill>
              </a:rPr>
              <a:t>活性の低下と病原性予測を比較</a:t>
            </a:r>
            <a:endParaRPr kumimoji="1" lang="en-US" altLang="ja-JP" sz="1400" dirty="0">
              <a:solidFill>
                <a:schemeClr val="tx1">
                  <a:lumMod val="95000"/>
                  <a:lumOff val="5000"/>
                </a:schemeClr>
              </a:solidFill>
            </a:endParaRPr>
          </a:p>
        </p:txBody>
      </p:sp>
      <p:cxnSp>
        <p:nvCxnSpPr>
          <p:cNvPr id="4" name="直線コネクタ 3">
            <a:extLst>
              <a:ext uri="{FF2B5EF4-FFF2-40B4-BE49-F238E27FC236}">
                <a16:creationId xmlns:a16="http://schemas.microsoft.com/office/drawing/2014/main" id="{D114BF90-57DE-BA6F-256B-519B9146BA79}"/>
              </a:ext>
            </a:extLst>
          </p:cNvPr>
          <p:cNvCxnSpPr>
            <a:cxnSpLocks/>
          </p:cNvCxnSpPr>
          <p:nvPr/>
        </p:nvCxnSpPr>
        <p:spPr>
          <a:xfrm flipH="1">
            <a:off x="1011607" y="2108349"/>
            <a:ext cx="67862" cy="35609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7840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B058AE7F-727A-9671-B380-EE0FFB51CFC4}"/>
              </a:ext>
            </a:extLst>
          </p:cNvPr>
          <p:cNvSpPr/>
          <p:nvPr/>
        </p:nvSpPr>
        <p:spPr>
          <a:xfrm>
            <a:off x="4572000" y="542188"/>
            <a:ext cx="4500563" cy="118114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GCK</a:t>
            </a:r>
          </a:p>
          <a:p>
            <a:r>
              <a:rPr kumimoji="1" lang="ja-JP" altLang="en-US" sz="1400" dirty="0">
                <a:solidFill>
                  <a:schemeClr val="tx1">
                    <a:lumMod val="95000"/>
                    <a:lumOff val="5000"/>
                  </a:schemeClr>
                </a:solidFill>
              </a:rPr>
              <a:t>グルコースのリン酸化酵素。膵臓でのグルコース感知</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肝臓でのグルコース代謝に関与する。</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GCK</a:t>
            </a:r>
            <a:r>
              <a:rPr kumimoji="1" lang="ja-JP" altLang="en-US" sz="1400" dirty="0">
                <a:solidFill>
                  <a:schemeClr val="tx1">
                    <a:lumMod val="95000"/>
                    <a:lumOff val="5000"/>
                  </a:schemeClr>
                </a:solidFill>
              </a:rPr>
              <a:t>活性の低下は糖尿病を起こし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活性の亢進は</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低血糖症を起こす。</a:t>
            </a:r>
            <a:endParaRPr kumimoji="1" lang="en-US" altLang="ja-JP" sz="1400" dirty="0">
              <a:solidFill>
                <a:schemeClr val="tx1">
                  <a:lumMod val="95000"/>
                  <a:lumOff val="5000"/>
                </a:schemeClr>
              </a:solidFill>
            </a:endParaRPr>
          </a:p>
        </p:txBody>
      </p:sp>
      <p:sp>
        <p:nvSpPr>
          <p:cNvPr id="25" name="テキスト ボックス 24">
            <a:extLst>
              <a:ext uri="{FF2B5EF4-FFF2-40B4-BE49-F238E27FC236}">
                <a16:creationId xmlns:a16="http://schemas.microsoft.com/office/drawing/2014/main" id="{1DD2EBD6-D8D2-6AB7-E37F-36B356FEB7D1}"/>
              </a:ext>
            </a:extLst>
          </p:cNvPr>
          <p:cNvSpPr txBox="1"/>
          <p:nvPr/>
        </p:nvSpPr>
        <p:spPr>
          <a:xfrm>
            <a:off x="121723" y="520285"/>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予測の例② </a:t>
            </a:r>
            <a:r>
              <a:rPr kumimoji="1" lang="en-US" altLang="ja-JP" dirty="0">
                <a:solidFill>
                  <a:schemeClr val="tx1">
                    <a:lumMod val="95000"/>
                    <a:lumOff val="5000"/>
                  </a:schemeClr>
                </a:solidFill>
              </a:rPr>
              <a:t>GCK</a:t>
            </a:r>
          </a:p>
        </p:txBody>
      </p:sp>
      <p:sp>
        <p:nvSpPr>
          <p:cNvPr id="26" name="正方形/長方形 25">
            <a:extLst>
              <a:ext uri="{FF2B5EF4-FFF2-40B4-BE49-F238E27FC236}">
                <a16:creationId xmlns:a16="http://schemas.microsoft.com/office/drawing/2014/main" id="{38126EF7-8F50-7539-3EBE-BCCD219B7FDF}"/>
              </a:ext>
            </a:extLst>
          </p:cNvPr>
          <p:cNvSpPr/>
          <p:nvPr/>
        </p:nvSpPr>
        <p:spPr>
          <a:xfrm>
            <a:off x="85723" y="542188"/>
            <a:ext cx="72000" cy="324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3" name="図 12" descr="ダイアグラム が含まれている画像&#10;&#10;自動的に生成された説明">
            <a:extLst>
              <a:ext uri="{FF2B5EF4-FFF2-40B4-BE49-F238E27FC236}">
                <a16:creationId xmlns:a16="http://schemas.microsoft.com/office/drawing/2014/main" id="{AC6BC91A-399A-8B85-973E-4578D91EB173}"/>
              </a:ext>
            </a:extLst>
          </p:cNvPr>
          <p:cNvPicPr>
            <a:picLocks noChangeAspect="1"/>
          </p:cNvPicPr>
          <p:nvPr/>
        </p:nvPicPr>
        <p:blipFill rotWithShape="1">
          <a:blip r:embed="rId3">
            <a:extLst>
              <a:ext uri="{28A0092B-C50C-407E-A947-70E740481C1C}">
                <a14:useLocalDpi xmlns:a14="http://schemas.microsoft.com/office/drawing/2010/main" val="0"/>
              </a:ext>
            </a:extLst>
          </a:blip>
          <a:srcRect l="3855" t="72592" r="39053"/>
          <a:stretch/>
        </p:blipFill>
        <p:spPr>
          <a:xfrm>
            <a:off x="736947" y="1745233"/>
            <a:ext cx="3143286" cy="1926337"/>
          </a:xfrm>
          <a:custGeom>
            <a:avLst/>
            <a:gdLst>
              <a:gd name="connsiteX0" fmla="*/ 0 w 5372075"/>
              <a:gd name="connsiteY0" fmla="*/ 0 h 2066925"/>
              <a:gd name="connsiteX1" fmla="*/ 5372075 w 5372075"/>
              <a:gd name="connsiteY1" fmla="*/ 0 h 2066925"/>
              <a:gd name="connsiteX2" fmla="*/ 5372075 w 5372075"/>
              <a:gd name="connsiteY2" fmla="*/ 2066925 h 2066925"/>
              <a:gd name="connsiteX3" fmla="*/ 0 w 5372075"/>
              <a:gd name="connsiteY3" fmla="*/ 2066925 h 2066925"/>
              <a:gd name="connsiteX4" fmla="*/ 0 w 5372075"/>
              <a:gd name="connsiteY4" fmla="*/ 0 h 206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75" h="2066925">
                <a:moveTo>
                  <a:pt x="0" y="0"/>
                </a:moveTo>
                <a:lnTo>
                  <a:pt x="5372075" y="0"/>
                </a:lnTo>
                <a:lnTo>
                  <a:pt x="5372075" y="2066925"/>
                </a:lnTo>
                <a:lnTo>
                  <a:pt x="0" y="2066925"/>
                </a:lnTo>
                <a:lnTo>
                  <a:pt x="0" y="0"/>
                </a:lnTo>
                <a:close/>
              </a:path>
            </a:pathLst>
          </a:custGeom>
        </p:spPr>
      </p:pic>
      <p:pic>
        <p:nvPicPr>
          <p:cNvPr id="23" name="図 22" descr="ダイアグラム が含まれている画像&#10;&#10;自動的に生成された説明">
            <a:extLst>
              <a:ext uri="{FF2B5EF4-FFF2-40B4-BE49-F238E27FC236}">
                <a16:creationId xmlns:a16="http://schemas.microsoft.com/office/drawing/2014/main" id="{EE4B817F-24B6-3B56-BB11-F73D1010DAC8}"/>
              </a:ext>
            </a:extLst>
          </p:cNvPr>
          <p:cNvPicPr>
            <a:picLocks noChangeAspect="1"/>
          </p:cNvPicPr>
          <p:nvPr/>
        </p:nvPicPr>
        <p:blipFill rotWithShape="1">
          <a:blip r:embed="rId3">
            <a:extLst>
              <a:ext uri="{28A0092B-C50C-407E-A947-70E740481C1C}">
                <a14:useLocalDpi xmlns:a14="http://schemas.microsoft.com/office/drawing/2010/main" val="0"/>
              </a:ext>
            </a:extLst>
          </a:blip>
          <a:srcRect l="63253" t="74378" r="45" b="6315"/>
          <a:stretch/>
        </p:blipFill>
        <p:spPr>
          <a:xfrm>
            <a:off x="874231" y="4301998"/>
            <a:ext cx="2868717" cy="1926337"/>
          </a:xfrm>
          <a:custGeom>
            <a:avLst/>
            <a:gdLst>
              <a:gd name="connsiteX0" fmla="*/ 0 w 5372075"/>
              <a:gd name="connsiteY0" fmla="*/ 0 h 2066925"/>
              <a:gd name="connsiteX1" fmla="*/ 5372075 w 5372075"/>
              <a:gd name="connsiteY1" fmla="*/ 0 h 2066925"/>
              <a:gd name="connsiteX2" fmla="*/ 5372075 w 5372075"/>
              <a:gd name="connsiteY2" fmla="*/ 2066925 h 2066925"/>
              <a:gd name="connsiteX3" fmla="*/ 0 w 5372075"/>
              <a:gd name="connsiteY3" fmla="*/ 2066925 h 2066925"/>
              <a:gd name="connsiteX4" fmla="*/ 0 w 5372075"/>
              <a:gd name="connsiteY4" fmla="*/ 0 h 206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75" h="2066925">
                <a:moveTo>
                  <a:pt x="0" y="0"/>
                </a:moveTo>
                <a:lnTo>
                  <a:pt x="5372075" y="0"/>
                </a:lnTo>
                <a:lnTo>
                  <a:pt x="5372075" y="2066925"/>
                </a:lnTo>
                <a:lnTo>
                  <a:pt x="0" y="2066925"/>
                </a:lnTo>
                <a:lnTo>
                  <a:pt x="0" y="0"/>
                </a:lnTo>
                <a:close/>
              </a:path>
            </a:pathLst>
          </a:custGeom>
        </p:spPr>
      </p:pic>
      <p:pic>
        <p:nvPicPr>
          <p:cNvPr id="27" name="図 26" descr="ダイアグラム&#10;&#10;中程度の精度で自動的に生成された説明">
            <a:extLst>
              <a:ext uri="{FF2B5EF4-FFF2-40B4-BE49-F238E27FC236}">
                <a16:creationId xmlns:a16="http://schemas.microsoft.com/office/drawing/2014/main" id="{6A86FB5E-2111-07D9-828D-EF6BD3D9C711}"/>
              </a:ext>
            </a:extLst>
          </p:cNvPr>
          <p:cNvPicPr>
            <a:picLocks noChangeAspect="1"/>
          </p:cNvPicPr>
          <p:nvPr/>
        </p:nvPicPr>
        <p:blipFill rotWithShape="1">
          <a:blip r:embed="rId4">
            <a:extLst>
              <a:ext uri="{28A0092B-C50C-407E-A947-70E740481C1C}">
                <a14:useLocalDpi xmlns:a14="http://schemas.microsoft.com/office/drawing/2010/main" val="0"/>
              </a:ext>
            </a:extLst>
          </a:blip>
          <a:srcRect l="47514" t="53246" r="4191"/>
          <a:stretch/>
        </p:blipFill>
        <p:spPr>
          <a:xfrm>
            <a:off x="5233810" y="4422978"/>
            <a:ext cx="3664090" cy="2435022"/>
          </a:xfrm>
          <a:prstGeom prst="rect">
            <a:avLst/>
          </a:prstGeom>
        </p:spPr>
      </p:pic>
      <p:sp>
        <p:nvSpPr>
          <p:cNvPr id="29" name="テキスト ボックス 28">
            <a:extLst>
              <a:ext uri="{FF2B5EF4-FFF2-40B4-BE49-F238E27FC236}">
                <a16:creationId xmlns:a16="http://schemas.microsoft.com/office/drawing/2014/main" id="{134EF0BE-1F98-14C6-92C5-03D3F0145DFA}"/>
              </a:ext>
            </a:extLst>
          </p:cNvPr>
          <p:cNvSpPr txBox="1"/>
          <p:nvPr/>
        </p:nvSpPr>
        <p:spPr>
          <a:xfrm>
            <a:off x="0" y="1479611"/>
            <a:ext cx="4631252"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酵素の活性部位近辺の変異を病原性と予測していた</a:t>
            </a:r>
          </a:p>
        </p:txBody>
      </p:sp>
      <p:sp>
        <p:nvSpPr>
          <p:cNvPr id="30" name="テキスト ボックス 29">
            <a:extLst>
              <a:ext uri="{FF2B5EF4-FFF2-40B4-BE49-F238E27FC236}">
                <a16:creationId xmlns:a16="http://schemas.microsoft.com/office/drawing/2014/main" id="{D95E2EC7-596D-4A27-271A-46E0F0571A99}"/>
              </a:ext>
            </a:extLst>
          </p:cNvPr>
          <p:cNvSpPr txBox="1"/>
          <p:nvPr/>
        </p:nvSpPr>
        <p:spPr>
          <a:xfrm>
            <a:off x="0" y="3937192"/>
            <a:ext cx="540543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変異の病原性予測は</a:t>
            </a:r>
            <a:r>
              <a:rPr kumimoji="1" lang="en-US" altLang="ja-JP" sz="1400" dirty="0">
                <a:solidFill>
                  <a:schemeClr val="tx1">
                    <a:lumMod val="95000"/>
                    <a:lumOff val="5000"/>
                  </a:schemeClr>
                </a:solidFill>
              </a:rPr>
              <a:t>in vitro</a:t>
            </a:r>
            <a:r>
              <a:rPr kumimoji="1" lang="ja-JP" altLang="en-US" sz="1400" dirty="0">
                <a:solidFill>
                  <a:schemeClr val="tx1">
                    <a:lumMod val="95000"/>
                    <a:lumOff val="5000"/>
                  </a:schemeClr>
                </a:solidFill>
              </a:rPr>
              <a:t>での</a:t>
            </a:r>
            <a:r>
              <a:rPr kumimoji="1" lang="en-US" altLang="ja-JP" sz="1400" dirty="0">
                <a:solidFill>
                  <a:schemeClr val="tx1">
                    <a:lumMod val="95000"/>
                    <a:lumOff val="5000"/>
                  </a:schemeClr>
                </a:solidFill>
              </a:rPr>
              <a:t>GCK</a:t>
            </a:r>
            <a:r>
              <a:rPr kumimoji="1" lang="ja-JP" altLang="en-US" sz="1400" dirty="0">
                <a:solidFill>
                  <a:schemeClr val="tx1">
                    <a:lumMod val="95000"/>
                    <a:lumOff val="5000"/>
                  </a:schemeClr>
                </a:solidFill>
              </a:rPr>
              <a:t>活性低下と相関していた</a:t>
            </a:r>
          </a:p>
        </p:txBody>
      </p:sp>
      <p:sp>
        <p:nvSpPr>
          <p:cNvPr id="31" name="テキスト ボックス 30">
            <a:extLst>
              <a:ext uri="{FF2B5EF4-FFF2-40B4-BE49-F238E27FC236}">
                <a16:creationId xmlns:a16="http://schemas.microsoft.com/office/drawing/2014/main" id="{E533FC26-F21C-C1A0-0F50-7C7007DAEFCD}"/>
              </a:ext>
            </a:extLst>
          </p:cNvPr>
          <p:cNvSpPr txBox="1"/>
          <p:nvPr/>
        </p:nvSpPr>
        <p:spPr>
          <a:xfrm>
            <a:off x="5233810" y="4110657"/>
            <a:ext cx="3545205" cy="276999"/>
          </a:xfrm>
          <a:prstGeom prst="rect">
            <a:avLst/>
          </a:prstGeom>
          <a:noFill/>
        </p:spPr>
        <p:txBody>
          <a:bodyPr wrap="square" rtlCol="0">
            <a:spAutoFit/>
          </a:bodyPr>
          <a:lstStyle/>
          <a:p>
            <a:pPr algn="ctr"/>
            <a:r>
              <a:rPr kumimoji="1" lang="en-US" altLang="ja-JP" sz="1200" dirty="0">
                <a:solidFill>
                  <a:schemeClr val="tx1">
                    <a:lumMod val="95000"/>
                    <a:lumOff val="5000"/>
                  </a:schemeClr>
                </a:solidFill>
              </a:rPr>
              <a:t>(</a:t>
            </a:r>
            <a:r>
              <a:rPr kumimoji="1" lang="ja-JP" altLang="en-US" sz="1200" dirty="0">
                <a:solidFill>
                  <a:schemeClr val="tx1">
                    <a:lumMod val="95000"/>
                    <a:lumOff val="5000"/>
                  </a:schemeClr>
                </a:solidFill>
              </a:rPr>
              <a:t>参考</a:t>
            </a:r>
            <a:r>
              <a:rPr kumimoji="1" lang="en-US" altLang="ja-JP" sz="1200" dirty="0">
                <a:solidFill>
                  <a:schemeClr val="tx1">
                    <a:lumMod val="95000"/>
                    <a:lumOff val="5000"/>
                  </a:schemeClr>
                </a:solidFill>
              </a:rPr>
              <a:t>) </a:t>
            </a:r>
            <a:r>
              <a:rPr kumimoji="1" lang="ja-JP" altLang="en-US" sz="1200">
                <a:solidFill>
                  <a:schemeClr val="tx1">
                    <a:lumMod val="95000"/>
                    <a:lumOff val="5000"/>
                  </a:schemeClr>
                </a:solidFill>
              </a:rPr>
              <a:t>他手法の予測と</a:t>
            </a:r>
            <a:r>
              <a:rPr kumimoji="1" lang="en-US" altLang="ja-JP" sz="1200" dirty="0">
                <a:solidFill>
                  <a:schemeClr val="tx1">
                    <a:lumMod val="95000"/>
                    <a:lumOff val="5000"/>
                  </a:schemeClr>
                </a:solidFill>
              </a:rPr>
              <a:t>GCK</a:t>
            </a:r>
            <a:r>
              <a:rPr kumimoji="1" lang="ja-JP" altLang="en-US" sz="1200">
                <a:solidFill>
                  <a:schemeClr val="tx1">
                    <a:lumMod val="95000"/>
                    <a:lumOff val="5000"/>
                  </a:schemeClr>
                </a:solidFill>
              </a:rPr>
              <a:t>活性の関係</a:t>
            </a:r>
            <a:endParaRPr kumimoji="1" lang="ja-JP" altLang="en-US" sz="1200" dirty="0">
              <a:solidFill>
                <a:schemeClr val="tx1">
                  <a:lumMod val="95000"/>
                  <a:lumOff val="5000"/>
                </a:schemeClr>
              </a:solidFill>
            </a:endParaRPr>
          </a:p>
        </p:txBody>
      </p:sp>
      <p:sp>
        <p:nvSpPr>
          <p:cNvPr id="32" name="テキスト ボックス 31">
            <a:extLst>
              <a:ext uri="{FF2B5EF4-FFF2-40B4-BE49-F238E27FC236}">
                <a16:creationId xmlns:a16="http://schemas.microsoft.com/office/drawing/2014/main" id="{43C6730C-2257-FE35-2E4A-7363F4EB30A5}"/>
              </a:ext>
            </a:extLst>
          </p:cNvPr>
          <p:cNvSpPr txBox="1"/>
          <p:nvPr/>
        </p:nvSpPr>
        <p:spPr>
          <a:xfrm>
            <a:off x="4007296" y="2873653"/>
            <a:ext cx="3865550" cy="738664"/>
          </a:xfrm>
          <a:prstGeom prst="rect">
            <a:avLst/>
          </a:prstGeom>
          <a:noFill/>
        </p:spPr>
        <p:txBody>
          <a:bodyPr wrap="square" rtlCol="0">
            <a:spAutoFit/>
          </a:bodyPr>
          <a:lstStyle/>
          <a:p>
            <a:r>
              <a:rPr kumimoji="1" lang="ja-JP" altLang="en-US" sz="1400">
                <a:solidFill>
                  <a:schemeClr val="tx1">
                    <a:lumMod val="95000"/>
                    <a:lumOff val="5000"/>
                  </a:schemeClr>
                </a:solidFill>
              </a:rPr>
              <a:t>一方</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アロステリック部位周辺の変異は</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活性亢進による低血糖症を引き起こすが</a:t>
            </a:r>
            <a:r>
              <a:rPr kumimoji="1" lang="en-US" altLang="ja-JP" sz="1400" dirty="0">
                <a:solidFill>
                  <a:schemeClr val="tx1">
                    <a:lumMod val="95000"/>
                    <a:lumOff val="5000"/>
                  </a:schemeClr>
                </a:solidFill>
              </a:rPr>
              <a:t>, </a:t>
            </a:r>
          </a:p>
          <a:p>
            <a:r>
              <a:rPr kumimoji="1" lang="ja-JP" altLang="en-US" sz="1400">
                <a:solidFill>
                  <a:schemeClr val="tx1">
                    <a:lumMod val="95000"/>
                    <a:lumOff val="5000"/>
                  </a:schemeClr>
                </a:solidFill>
              </a:rPr>
              <a:t>その病原性は予測できなかった。</a:t>
            </a:r>
            <a:endParaRPr kumimoji="1" lang="ja-JP" altLang="en-US" sz="14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11CA9783-1B6B-F235-7D22-72CDB1EC0FCA}"/>
              </a:ext>
            </a:extLst>
          </p:cNvPr>
          <p:cNvSpPr txBox="1"/>
          <p:nvPr/>
        </p:nvSpPr>
        <p:spPr>
          <a:xfrm>
            <a:off x="4007296" y="1935796"/>
            <a:ext cx="1953622" cy="307777"/>
          </a:xfrm>
          <a:prstGeom prst="rect">
            <a:avLst/>
          </a:prstGeom>
          <a:noFill/>
        </p:spPr>
        <p:txBody>
          <a:bodyPr wrap="square" rtlCol="0">
            <a:spAutoFit/>
          </a:bodyPr>
          <a:lstStyle/>
          <a:p>
            <a:r>
              <a:rPr kumimoji="1" lang="ja-JP" altLang="en-US" sz="1400" dirty="0">
                <a:solidFill>
                  <a:schemeClr val="tx1">
                    <a:lumMod val="95000"/>
                    <a:lumOff val="5000"/>
                  </a:schemeClr>
                </a:solidFill>
              </a:rPr>
              <a:t>活性部位周辺の予測</a:t>
            </a:r>
          </a:p>
        </p:txBody>
      </p:sp>
      <p:sp>
        <p:nvSpPr>
          <p:cNvPr id="3" name="正方形/長方形 2">
            <a:extLst>
              <a:ext uri="{FF2B5EF4-FFF2-40B4-BE49-F238E27FC236}">
                <a16:creationId xmlns:a16="http://schemas.microsoft.com/office/drawing/2014/main" id="{18390913-FAB6-392E-A092-10CD305A410E}"/>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Tree>
    <p:extLst>
      <p:ext uri="{BB962C8B-B14F-4D97-AF65-F5344CB8AC3E}">
        <p14:creationId xmlns:p14="http://schemas.microsoft.com/office/powerpoint/2010/main" val="3896390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2939522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病原性予測結果によるタンパク質の重要性評価</a:t>
            </a:r>
          </a:p>
        </p:txBody>
      </p:sp>
      <p:sp>
        <p:nvSpPr>
          <p:cNvPr id="3" name="正方形/長方形 2">
            <a:extLst>
              <a:ext uri="{FF2B5EF4-FFF2-40B4-BE49-F238E27FC236}">
                <a16:creationId xmlns:a16="http://schemas.microsoft.com/office/drawing/2014/main" id="{D56D9D88-2CED-7DDD-F624-B484ACE5F62D}"/>
              </a:ext>
            </a:extLst>
          </p:cNvPr>
          <p:cNvSpPr/>
          <p:nvPr/>
        </p:nvSpPr>
        <p:spPr>
          <a:xfrm>
            <a:off x="80963" y="1281074"/>
            <a:ext cx="8991600" cy="194790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p:txBody>
      </p:sp>
      <p:sp>
        <p:nvSpPr>
          <p:cNvPr id="5" name="正方形/長方形 4">
            <a:extLst>
              <a:ext uri="{FF2B5EF4-FFF2-40B4-BE49-F238E27FC236}">
                <a16:creationId xmlns:a16="http://schemas.microsoft.com/office/drawing/2014/main" id="{87774C46-129B-10E7-487B-E079961CF4A2}"/>
              </a:ext>
            </a:extLst>
          </p:cNvPr>
          <p:cNvSpPr/>
          <p:nvPr/>
        </p:nvSpPr>
        <p:spPr>
          <a:xfrm>
            <a:off x="195931" y="1093023"/>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7" name="テキスト ボックス 6">
            <a:extLst>
              <a:ext uri="{FF2B5EF4-FFF2-40B4-BE49-F238E27FC236}">
                <a16:creationId xmlns:a16="http://schemas.microsoft.com/office/drawing/2014/main" id="{071F06B5-4232-8898-E37E-2EA945FFA3C5}"/>
              </a:ext>
            </a:extLst>
          </p:cNvPr>
          <p:cNvSpPr txBox="1"/>
          <p:nvPr/>
        </p:nvSpPr>
        <p:spPr>
          <a:xfrm>
            <a:off x="1514474" y="517813"/>
            <a:ext cx="6400801" cy="584775"/>
          </a:xfrm>
          <a:prstGeom prst="rect">
            <a:avLst/>
          </a:prstGeom>
          <a:noFill/>
        </p:spPr>
        <p:txBody>
          <a:bodyPr wrap="square">
            <a:spAutoFit/>
          </a:bodyPr>
          <a:lstStyle/>
          <a:p>
            <a:r>
              <a:rPr kumimoji="1" lang="ja-JP" altLang="en-US" sz="1600" dirty="0">
                <a:solidFill>
                  <a:schemeClr val="tx1">
                    <a:lumMod val="95000"/>
                    <a:lumOff val="5000"/>
                  </a:schemeClr>
                </a:solidFill>
              </a:rPr>
              <a:t>タンパク質中の全アミノ酸変異の平均的な病原性予測値から</a:t>
            </a:r>
            <a:r>
              <a:rPr kumimoji="1" lang="en-US" altLang="ja-JP" sz="1600" dirty="0">
                <a:solidFill>
                  <a:schemeClr val="tx1">
                    <a:lumMod val="95000"/>
                    <a:lumOff val="5000"/>
                  </a:schemeClr>
                </a:solidFill>
              </a:rPr>
              <a:t>,</a:t>
            </a:r>
          </a:p>
          <a:p>
            <a:r>
              <a:rPr kumimoji="1" lang="ja-JP" altLang="en-US" sz="1600" dirty="0">
                <a:solidFill>
                  <a:schemeClr val="tx1">
                    <a:lumMod val="95000"/>
                    <a:lumOff val="5000"/>
                  </a:schemeClr>
                </a:solidFill>
              </a:rPr>
              <a:t>そのタンパク質の生体における重要性を予測できるのではないか</a:t>
            </a:r>
            <a:r>
              <a:rPr kumimoji="1" lang="en-US" altLang="ja-JP" sz="1600" dirty="0">
                <a:solidFill>
                  <a:schemeClr val="tx1">
                    <a:lumMod val="95000"/>
                    <a:lumOff val="5000"/>
                  </a:schemeClr>
                </a:solidFill>
              </a:rPr>
              <a:t>?</a:t>
            </a:r>
          </a:p>
        </p:txBody>
      </p:sp>
      <p:sp>
        <p:nvSpPr>
          <p:cNvPr id="8" name="正方形/長方形 7">
            <a:extLst>
              <a:ext uri="{FF2B5EF4-FFF2-40B4-BE49-F238E27FC236}">
                <a16:creationId xmlns:a16="http://schemas.microsoft.com/office/drawing/2014/main" id="{05188EB7-76E7-65CB-AA76-213D99AA82F3}"/>
              </a:ext>
            </a:extLst>
          </p:cNvPr>
          <p:cNvSpPr/>
          <p:nvPr/>
        </p:nvSpPr>
        <p:spPr>
          <a:xfrm>
            <a:off x="71438" y="647675"/>
            <a:ext cx="1411879"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著者らの着想</a:t>
            </a:r>
            <a:endParaRPr kumimoji="1" lang="en-US" altLang="ja-JP" sz="1600" dirty="0"/>
          </a:p>
        </p:txBody>
      </p:sp>
      <p:sp>
        <p:nvSpPr>
          <p:cNvPr id="11" name="テキスト ボックス 10">
            <a:extLst>
              <a:ext uri="{FF2B5EF4-FFF2-40B4-BE49-F238E27FC236}">
                <a16:creationId xmlns:a16="http://schemas.microsoft.com/office/drawing/2014/main" id="{49010A47-33E4-1D69-80E2-D77A7DA1FC29}"/>
              </a:ext>
            </a:extLst>
          </p:cNvPr>
          <p:cNvSpPr txBox="1"/>
          <p:nvPr/>
        </p:nvSpPr>
        <p:spPr>
          <a:xfrm>
            <a:off x="66674" y="1401410"/>
            <a:ext cx="8991599" cy="2031325"/>
          </a:xfrm>
          <a:prstGeom prst="rect">
            <a:avLst/>
          </a:prstGeom>
          <a:noFill/>
        </p:spPr>
        <p:txBody>
          <a:bodyPr wrap="square">
            <a:spAutoFit/>
          </a:bodyPr>
          <a:lstStyle/>
          <a:p>
            <a:r>
              <a:rPr kumimoji="1" lang="ja-JP" altLang="en-US" sz="1400" dirty="0">
                <a:solidFill>
                  <a:schemeClr val="tx1">
                    <a:lumMod val="95000"/>
                    <a:lumOff val="5000"/>
                  </a:schemeClr>
                </a:solidFill>
              </a:rPr>
              <a:t>① 各タンパク質の全アミノ酸の変異の病原性予測値の平均を</a:t>
            </a:r>
            <a:r>
              <a:rPr kumimoji="1" lang="en-US" altLang="ja-JP" sz="1400" dirty="0">
                <a:solidFill>
                  <a:schemeClr val="tx1">
                    <a:lumMod val="95000"/>
                    <a:lumOff val="5000"/>
                  </a:schemeClr>
                </a:solidFill>
              </a:rPr>
              <a:t>, </a:t>
            </a:r>
          </a:p>
          <a:p>
            <a:r>
              <a:rPr kumimoji="1" lang="ja-JP" altLang="en-US" sz="1400" dirty="0">
                <a:solidFill>
                  <a:schemeClr val="tx1">
                    <a:lumMod val="95000"/>
                    <a:lumOff val="5000"/>
                  </a:schemeClr>
                </a:solidFill>
              </a:rPr>
              <a:t>　 そのタンパク質の生体における重要性とする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② 遺伝子データベース</a:t>
            </a:r>
            <a:r>
              <a:rPr kumimoji="1" lang="en-US" altLang="ja-JP" sz="1400" dirty="0" err="1">
                <a:solidFill>
                  <a:schemeClr val="tx1">
                    <a:lumMod val="95000"/>
                    <a:lumOff val="5000"/>
                  </a:schemeClr>
                </a:solidFill>
              </a:rPr>
              <a:t>DepMap</a:t>
            </a:r>
            <a:r>
              <a:rPr kumimoji="1" lang="ja-JP" altLang="en-US" sz="1400" dirty="0">
                <a:solidFill>
                  <a:schemeClr val="tx1">
                    <a:lumMod val="95000"/>
                    <a:lumOff val="5000"/>
                  </a:schemeClr>
                </a:solidFill>
              </a:rPr>
              <a:t>の重要性について</a:t>
            </a:r>
            <a:r>
              <a:rPr kumimoji="1" lang="ja-JP" altLang="en-US" sz="1400">
                <a:solidFill>
                  <a:schemeClr val="tx1">
                    <a:lumMod val="95000"/>
                    <a:lumOff val="5000"/>
                  </a:schemeClr>
                </a:solidFill>
              </a:rPr>
              <a:t>のラベルの予測性能を調べる。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・比較対象手法</a:t>
            </a:r>
            <a:r>
              <a:rPr kumimoji="1" lang="en-US" altLang="ja-JP" sz="1400" dirty="0">
                <a:solidFill>
                  <a:schemeClr val="tx1">
                    <a:lumMod val="95000"/>
                    <a:lumOff val="5000"/>
                  </a:schemeClr>
                </a:solidFill>
              </a:rPr>
              <a:t>: LOEUF</a:t>
            </a:r>
          </a:p>
          <a:p>
            <a:r>
              <a:rPr kumimoji="1" lang="ja-JP" altLang="en-US" sz="1400" dirty="0">
                <a:solidFill>
                  <a:schemeClr val="tx1">
                    <a:lumMod val="95000"/>
                    <a:lumOff val="5000"/>
                  </a:schemeClr>
                </a:solidFill>
              </a:rPr>
              <a:t>ゲノムデータベースの平均的な変異出現頻度から重要性を予測する手法。</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短い遺伝子については検出力が弱い。</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A9F724A7-40BE-BDC5-4B68-A460E4361179}"/>
              </a:ext>
            </a:extLst>
          </p:cNvPr>
          <p:cNvSpPr txBox="1"/>
          <p:nvPr/>
        </p:nvSpPr>
        <p:spPr>
          <a:xfrm>
            <a:off x="116963" y="3433825"/>
            <a:ext cx="5879103" cy="646331"/>
          </a:xfrm>
          <a:prstGeom prst="rect">
            <a:avLst/>
          </a:prstGeom>
          <a:noFill/>
        </p:spPr>
        <p:txBody>
          <a:bodyPr wrap="square" rtlCol="0">
            <a:spAutoFit/>
          </a:bodyPr>
          <a:lstStyle/>
          <a:p>
            <a:r>
              <a:rPr kumimoji="1" lang="en-US" altLang="ja-JP" dirty="0">
                <a:solidFill>
                  <a:schemeClr val="tx1">
                    <a:lumMod val="95000"/>
                    <a:lumOff val="5000"/>
                  </a:schemeClr>
                </a:solidFill>
              </a:rPr>
              <a:t>LOEUF</a:t>
            </a:r>
            <a:r>
              <a:rPr kumimoji="1" lang="ja-JP" altLang="en-US" dirty="0">
                <a:solidFill>
                  <a:schemeClr val="tx1">
                    <a:lumMod val="95000"/>
                    <a:lumOff val="5000"/>
                  </a:schemeClr>
                </a:solidFill>
              </a:rPr>
              <a:t>が有意差を</a:t>
            </a:r>
            <a:r>
              <a:rPr kumimoji="1" lang="ja-JP" altLang="en-US">
                <a:solidFill>
                  <a:schemeClr val="tx1">
                    <a:lumMod val="95000"/>
                    <a:lumOff val="5000"/>
                  </a:schemeClr>
                </a:solidFill>
              </a:rPr>
              <a:t>確保できない短い遺伝子</a:t>
            </a:r>
            <a:r>
              <a:rPr kumimoji="1" lang="ja-JP" altLang="en-US" dirty="0">
                <a:solidFill>
                  <a:schemeClr val="tx1">
                    <a:lumMod val="95000"/>
                    <a:lumOff val="5000"/>
                  </a:schemeClr>
                </a:solidFill>
              </a:rPr>
              <a:t>については</a:t>
            </a:r>
            <a:endParaRPr kumimoji="1" lang="en-US" altLang="ja-JP" dirty="0">
              <a:solidFill>
                <a:schemeClr val="tx1">
                  <a:lumMod val="95000"/>
                  <a:lumOff val="5000"/>
                </a:schemeClr>
              </a:solidFill>
            </a:endParaRPr>
          </a:p>
          <a:p>
            <a:r>
              <a:rPr kumimoji="1" lang="en-US" altLang="ja-JP" dirty="0">
                <a:solidFill>
                  <a:schemeClr val="tx1">
                    <a:lumMod val="95000"/>
                    <a:lumOff val="5000"/>
                  </a:schemeClr>
                </a:solidFill>
              </a:rPr>
              <a:t>LOEUF</a:t>
            </a:r>
            <a:r>
              <a:rPr kumimoji="1" lang="ja-JP" altLang="en-US" dirty="0">
                <a:solidFill>
                  <a:schemeClr val="tx1">
                    <a:lumMod val="95000"/>
                    <a:lumOff val="5000"/>
                  </a:schemeClr>
                </a:solidFill>
              </a:rPr>
              <a:t>を上回る重要性予測性能を示した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F2025F1D-4CC9-BD4F-3529-F7D751B1E1EA}"/>
              </a:ext>
            </a:extLst>
          </p:cNvPr>
          <p:cNvSpPr/>
          <p:nvPr/>
        </p:nvSpPr>
        <p:spPr>
          <a:xfrm>
            <a:off x="80963" y="3455728"/>
            <a:ext cx="7143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6" name="図 15" descr="グラフィカル ユーザー インターフェイス&#10;&#10;自動的に生成された説明">
            <a:extLst>
              <a:ext uri="{FF2B5EF4-FFF2-40B4-BE49-F238E27FC236}">
                <a16:creationId xmlns:a16="http://schemas.microsoft.com/office/drawing/2014/main" id="{2D14B9B1-DFF9-D0A9-9860-7FAB8B2A631C}"/>
              </a:ext>
            </a:extLst>
          </p:cNvPr>
          <p:cNvPicPr>
            <a:picLocks noChangeAspect="1"/>
          </p:cNvPicPr>
          <p:nvPr/>
        </p:nvPicPr>
        <p:blipFill rotWithShape="1">
          <a:blip r:embed="rId3">
            <a:extLst>
              <a:ext uri="{28A0092B-C50C-407E-A947-70E740481C1C}">
                <a14:useLocalDpi xmlns:a14="http://schemas.microsoft.com/office/drawing/2010/main" val="0"/>
              </a:ext>
            </a:extLst>
          </a:blip>
          <a:srcRect l="3350" t="33548" r="46738" b="44644"/>
          <a:stretch/>
        </p:blipFill>
        <p:spPr>
          <a:xfrm>
            <a:off x="184247" y="4201898"/>
            <a:ext cx="4035827" cy="1609631"/>
          </a:xfrm>
          <a:prstGeom prst="rect">
            <a:avLst/>
          </a:prstGeom>
        </p:spPr>
      </p:pic>
      <p:sp>
        <p:nvSpPr>
          <p:cNvPr id="17" name="吹き出し: 四角形 16">
            <a:extLst>
              <a:ext uri="{FF2B5EF4-FFF2-40B4-BE49-F238E27FC236}">
                <a16:creationId xmlns:a16="http://schemas.microsoft.com/office/drawing/2014/main" id="{40F9065F-3074-A956-DF39-3FEF31BA1697}"/>
              </a:ext>
            </a:extLst>
          </p:cNvPr>
          <p:cNvSpPr/>
          <p:nvPr/>
        </p:nvSpPr>
        <p:spPr>
          <a:xfrm>
            <a:off x="5002030" y="3902249"/>
            <a:ext cx="3905250" cy="2310703"/>
          </a:xfrm>
          <a:prstGeom prst="wedgeRectCallout">
            <a:avLst>
              <a:gd name="adj1" fmla="val -27650"/>
              <a:gd name="adj2" fmla="val -84404"/>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16DE936-17B2-7A5F-B025-E4F40AD9EA0C}"/>
              </a:ext>
            </a:extLst>
          </p:cNvPr>
          <p:cNvSpPr txBox="1"/>
          <p:nvPr/>
        </p:nvSpPr>
        <p:spPr>
          <a:xfrm>
            <a:off x="5011555" y="3902249"/>
            <a:ext cx="3968653" cy="307777"/>
          </a:xfrm>
          <a:prstGeom prst="rect">
            <a:avLst/>
          </a:prstGeom>
          <a:noFill/>
        </p:spPr>
        <p:txBody>
          <a:bodyPr wrap="square">
            <a:spAutoFit/>
          </a:bodyPr>
          <a:lstStyle/>
          <a:p>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22%</a:t>
            </a:r>
            <a:r>
              <a:rPr kumimoji="1" lang="ja-JP" altLang="en-US" sz="1400" dirty="0">
                <a:solidFill>
                  <a:schemeClr val="tx1">
                    <a:lumMod val="95000"/>
                    <a:lumOff val="5000"/>
                  </a:schemeClr>
                </a:solidFill>
              </a:rPr>
              <a:t>の遺伝子は統計的有意差が確保できない</a:t>
            </a:r>
            <a:endParaRPr kumimoji="1" lang="en-US" altLang="ja-JP" sz="1400" dirty="0">
              <a:solidFill>
                <a:schemeClr val="tx1">
                  <a:lumMod val="95000"/>
                  <a:lumOff val="5000"/>
                </a:schemeClr>
              </a:solidFill>
            </a:endParaRPr>
          </a:p>
        </p:txBody>
      </p:sp>
      <p:pic>
        <p:nvPicPr>
          <p:cNvPr id="19" name="図 18" descr="グラフィカル ユーザー インターフェイス&#10;&#10;自動的に生成された説明">
            <a:extLst>
              <a:ext uri="{FF2B5EF4-FFF2-40B4-BE49-F238E27FC236}">
                <a16:creationId xmlns:a16="http://schemas.microsoft.com/office/drawing/2014/main" id="{2199CE1C-C44F-77C4-A0E6-A97ECD80FBFD}"/>
              </a:ext>
            </a:extLst>
          </p:cNvPr>
          <p:cNvPicPr>
            <a:picLocks noChangeAspect="1"/>
          </p:cNvPicPr>
          <p:nvPr/>
        </p:nvPicPr>
        <p:blipFill rotWithShape="1">
          <a:blip r:embed="rId3">
            <a:extLst>
              <a:ext uri="{28A0092B-C50C-407E-A947-70E740481C1C}">
                <a14:useLocalDpi xmlns:a14="http://schemas.microsoft.com/office/drawing/2010/main" val="0"/>
              </a:ext>
            </a:extLst>
          </a:blip>
          <a:srcRect l="4476" t="468" r="57121" b="73464"/>
          <a:stretch/>
        </p:blipFill>
        <p:spPr>
          <a:xfrm>
            <a:off x="5405951" y="4201898"/>
            <a:ext cx="3105150" cy="1924050"/>
          </a:xfrm>
          <a:prstGeom prst="rect">
            <a:avLst/>
          </a:prstGeom>
        </p:spPr>
      </p:pic>
      <p:sp>
        <p:nvSpPr>
          <p:cNvPr id="20" name="テキスト ボックス 19">
            <a:extLst>
              <a:ext uri="{FF2B5EF4-FFF2-40B4-BE49-F238E27FC236}">
                <a16:creationId xmlns:a16="http://schemas.microsoft.com/office/drawing/2014/main" id="{6C98BDA1-E788-74A0-E4CC-143DE2A67C98}"/>
              </a:ext>
            </a:extLst>
          </p:cNvPr>
          <p:cNvSpPr txBox="1"/>
          <p:nvPr/>
        </p:nvSpPr>
        <p:spPr>
          <a:xfrm>
            <a:off x="85724" y="6028521"/>
            <a:ext cx="4629151" cy="307777"/>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長い遺伝子については</a:t>
            </a:r>
            <a:r>
              <a:rPr kumimoji="1" lang="en-US" altLang="ja-JP" sz="1400" dirty="0">
                <a:solidFill>
                  <a:schemeClr val="tx1">
                    <a:lumMod val="95000"/>
                    <a:lumOff val="5000"/>
                  </a:schemeClr>
                </a:solidFill>
              </a:rPr>
              <a:t>, LOEUF</a:t>
            </a:r>
            <a:r>
              <a:rPr kumimoji="1" lang="ja-JP" altLang="en-US" sz="1400" dirty="0">
                <a:solidFill>
                  <a:schemeClr val="tx1">
                    <a:lumMod val="95000"/>
                    <a:lumOff val="5000"/>
                  </a:schemeClr>
                </a:solidFill>
              </a:rPr>
              <a:t>の性能が上回った。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805241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A9F724A7-40BE-BDC5-4B68-A460E4361179}"/>
              </a:ext>
            </a:extLst>
          </p:cNvPr>
          <p:cNvSpPr txBox="1"/>
          <p:nvPr/>
        </p:nvSpPr>
        <p:spPr>
          <a:xfrm>
            <a:off x="107438" y="538225"/>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予測の詳細</a:t>
            </a:r>
            <a:r>
              <a:rPr kumimoji="1" lang="en-US" altLang="ja-JP" dirty="0">
                <a:solidFill>
                  <a:schemeClr val="tx1">
                    <a:lumMod val="95000"/>
                    <a:lumOff val="5000"/>
                  </a:schemeClr>
                </a:solidFill>
              </a:rPr>
              <a:t>: SF3b</a:t>
            </a:r>
          </a:p>
        </p:txBody>
      </p:sp>
      <p:sp>
        <p:nvSpPr>
          <p:cNvPr id="14" name="正方形/長方形 13">
            <a:extLst>
              <a:ext uri="{FF2B5EF4-FFF2-40B4-BE49-F238E27FC236}">
                <a16:creationId xmlns:a16="http://schemas.microsoft.com/office/drawing/2014/main" id="{F2025F1D-4CC9-BD4F-3529-F7D751B1E1EA}"/>
              </a:ext>
            </a:extLst>
          </p:cNvPr>
          <p:cNvSpPr/>
          <p:nvPr/>
        </p:nvSpPr>
        <p:spPr>
          <a:xfrm>
            <a:off x="71438" y="560128"/>
            <a:ext cx="7143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正方形/長方形 1">
            <a:extLst>
              <a:ext uri="{FF2B5EF4-FFF2-40B4-BE49-F238E27FC236}">
                <a16:creationId xmlns:a16="http://schemas.microsoft.com/office/drawing/2014/main" id="{210EB0B4-10EF-2206-10B3-38761C61CABD}"/>
              </a:ext>
            </a:extLst>
          </p:cNvPr>
          <p:cNvSpPr/>
          <p:nvPr/>
        </p:nvSpPr>
        <p:spPr>
          <a:xfrm>
            <a:off x="4829175" y="542188"/>
            <a:ext cx="4243388" cy="73416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SF3b</a:t>
            </a:r>
          </a:p>
          <a:p>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とスプライセオソームを形成し</a:t>
            </a:r>
            <a:r>
              <a:rPr kumimoji="1" lang="en-US" altLang="ja-JP" sz="1400" dirty="0">
                <a:solidFill>
                  <a:schemeClr val="tx1">
                    <a:lumMod val="95000"/>
                    <a:lumOff val="5000"/>
                  </a:schemeClr>
                </a:solidFill>
              </a:rPr>
              <a:t>, mRNA</a:t>
            </a:r>
            <a:r>
              <a:rPr kumimoji="1" lang="ja-JP" altLang="en-US" sz="1400" dirty="0">
                <a:solidFill>
                  <a:schemeClr val="tx1">
                    <a:lumMod val="95000"/>
                    <a:lumOff val="5000"/>
                  </a:schemeClr>
                </a:solidFill>
              </a:rPr>
              <a:t>前駆体のスプライシングを行う。</a:t>
            </a:r>
            <a:endParaRPr kumimoji="1" lang="en-US" altLang="ja-JP" sz="1400" dirty="0">
              <a:solidFill>
                <a:schemeClr val="tx1">
                  <a:lumMod val="95000"/>
                  <a:lumOff val="5000"/>
                </a:schemeClr>
              </a:solidFill>
            </a:endParaRPr>
          </a:p>
        </p:txBody>
      </p:sp>
      <p:pic>
        <p:nvPicPr>
          <p:cNvPr id="6" name="図 5" descr="グラフィカル ユーザー インターフェイス&#10;&#10;自動的に生成された説明">
            <a:extLst>
              <a:ext uri="{FF2B5EF4-FFF2-40B4-BE49-F238E27FC236}">
                <a16:creationId xmlns:a16="http://schemas.microsoft.com/office/drawing/2014/main" id="{27AA823A-EDF4-C969-18FF-D4A6A86CC12B}"/>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60132" r="72441" b="268"/>
          <a:stretch/>
        </p:blipFill>
        <p:spPr>
          <a:xfrm>
            <a:off x="769140" y="2808983"/>
            <a:ext cx="1932308" cy="2864445"/>
          </a:xfrm>
          <a:prstGeom prst="rect">
            <a:avLst/>
          </a:prstGeom>
        </p:spPr>
      </p:pic>
      <p:sp>
        <p:nvSpPr>
          <p:cNvPr id="9" name="テキスト ボックス 8">
            <a:extLst>
              <a:ext uri="{FF2B5EF4-FFF2-40B4-BE49-F238E27FC236}">
                <a16:creationId xmlns:a16="http://schemas.microsoft.com/office/drawing/2014/main" id="{08095EB5-A78F-C031-F701-3C7F581B56C2}"/>
              </a:ext>
            </a:extLst>
          </p:cNvPr>
          <p:cNvSpPr txBox="1"/>
          <p:nvPr/>
        </p:nvSpPr>
        <p:spPr>
          <a:xfrm>
            <a:off x="71438" y="2225142"/>
            <a:ext cx="3543294"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SF3b</a:t>
            </a:r>
            <a:r>
              <a:rPr kumimoji="1" lang="ja-JP" altLang="en-US" sz="1400" dirty="0">
                <a:solidFill>
                  <a:schemeClr val="tx1">
                    <a:lumMod val="95000"/>
                    <a:lumOff val="5000"/>
                  </a:schemeClr>
                </a:solidFill>
              </a:rPr>
              <a:t>は</a:t>
            </a:r>
            <a:r>
              <a:rPr kumimoji="1" lang="en-US" altLang="ja-JP" sz="1400" dirty="0">
                <a:solidFill>
                  <a:schemeClr val="tx1">
                    <a:lumMod val="95000"/>
                    <a:lumOff val="5000"/>
                  </a:schemeClr>
                </a:solidFill>
              </a:rPr>
              <a:t>7</a:t>
            </a:r>
            <a:r>
              <a:rPr kumimoji="1" lang="ja-JP" altLang="en-US" sz="1400" dirty="0">
                <a:solidFill>
                  <a:schemeClr val="tx1">
                    <a:lumMod val="95000"/>
                    <a:lumOff val="5000"/>
                  </a:schemeClr>
                </a:solidFill>
              </a:rPr>
              <a:t>つのサブユニットからなり</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その全てが細胞の生存に重要である。</a:t>
            </a:r>
          </a:p>
        </p:txBody>
      </p:sp>
      <p:sp>
        <p:nvSpPr>
          <p:cNvPr id="10" name="テキスト ボックス 9">
            <a:extLst>
              <a:ext uri="{FF2B5EF4-FFF2-40B4-BE49-F238E27FC236}">
                <a16:creationId xmlns:a16="http://schemas.microsoft.com/office/drawing/2014/main" id="{61894055-4079-F03D-70F3-AD54DCD43BBB}"/>
              </a:ext>
            </a:extLst>
          </p:cNvPr>
          <p:cNvSpPr txBox="1"/>
          <p:nvPr/>
        </p:nvSpPr>
        <p:spPr>
          <a:xfrm>
            <a:off x="3944540" y="2225142"/>
            <a:ext cx="5128021"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LOEUF</a:t>
            </a:r>
            <a:r>
              <a:rPr kumimoji="1" lang="ja-JP" altLang="en-US" sz="1400" dirty="0">
                <a:solidFill>
                  <a:schemeClr val="tx1">
                    <a:lumMod val="95000"/>
                    <a:lumOff val="5000"/>
                  </a:schemeClr>
                </a:solidFill>
              </a:rPr>
              <a:t>では短い</a:t>
            </a: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つのサブユニットの重要性を予測できなかったが</a:t>
            </a:r>
            <a:r>
              <a:rPr kumimoji="1" lang="en-US" altLang="ja-JP" sz="1400" dirty="0">
                <a:solidFill>
                  <a:schemeClr val="tx1">
                    <a:lumMod val="95000"/>
                    <a:lumOff val="5000"/>
                  </a:schemeClr>
                </a:solidFill>
              </a:rPr>
              <a:t>, </a:t>
            </a: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は全て重要と予測した。</a:t>
            </a:r>
          </a:p>
        </p:txBody>
      </p:sp>
      <p:pic>
        <p:nvPicPr>
          <p:cNvPr id="13" name="図 12" descr="グラフィカル ユーザー インターフェイス&#10;&#10;自動的に生成された説明">
            <a:extLst>
              <a:ext uri="{FF2B5EF4-FFF2-40B4-BE49-F238E27FC236}">
                <a16:creationId xmlns:a16="http://schemas.microsoft.com/office/drawing/2014/main" id="{A6024369-8FE6-1C1A-660A-3FBCFC43DBA0}"/>
              </a:ext>
            </a:extLst>
          </p:cNvPr>
          <p:cNvPicPr>
            <a:picLocks noChangeAspect="1"/>
          </p:cNvPicPr>
          <p:nvPr/>
        </p:nvPicPr>
        <p:blipFill rotWithShape="1">
          <a:blip r:embed="rId3">
            <a:extLst>
              <a:ext uri="{28A0092B-C50C-407E-A947-70E740481C1C}">
                <a14:useLocalDpi xmlns:a14="http://schemas.microsoft.com/office/drawing/2010/main" val="0"/>
              </a:ext>
            </a:extLst>
          </a:blip>
          <a:srcRect l="31425" t="60414" r="1305" b="4202"/>
          <a:stretch/>
        </p:blipFill>
        <p:spPr>
          <a:xfrm>
            <a:off x="3944541" y="2867025"/>
            <a:ext cx="4942284" cy="2372881"/>
          </a:xfrm>
          <a:prstGeom prst="rect">
            <a:avLst/>
          </a:prstGeom>
        </p:spPr>
      </p:pic>
      <p:sp>
        <p:nvSpPr>
          <p:cNvPr id="15" name="正方形/長方形 14">
            <a:extLst>
              <a:ext uri="{FF2B5EF4-FFF2-40B4-BE49-F238E27FC236}">
                <a16:creationId xmlns:a16="http://schemas.microsoft.com/office/drawing/2014/main" id="{78B3F589-43F8-46DF-7464-0CB95054B271}"/>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病原性予測結果によるタンパク質の重要性評価</a:t>
            </a:r>
          </a:p>
        </p:txBody>
      </p:sp>
    </p:spTree>
    <p:extLst>
      <p:ext uri="{BB962C8B-B14F-4D97-AF65-F5344CB8AC3E}">
        <p14:creationId xmlns:p14="http://schemas.microsoft.com/office/powerpoint/2010/main" val="1383789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760681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pic>
        <p:nvPicPr>
          <p:cNvPr id="6" name="図 5">
            <a:extLst>
              <a:ext uri="{FF2B5EF4-FFF2-40B4-BE49-F238E27FC236}">
                <a16:creationId xmlns:a16="http://schemas.microsoft.com/office/drawing/2014/main" id="{AB143CC3-819B-D3E7-1064-6261A59F0C37}"/>
              </a:ext>
            </a:extLst>
          </p:cNvPr>
          <p:cNvPicPr>
            <a:picLocks noChangeAspect="1"/>
          </p:cNvPicPr>
          <p:nvPr/>
        </p:nvPicPr>
        <p:blipFill rotWithShape="1">
          <a:blip r:embed="rId3">
            <a:extLst>
              <a:ext uri="{28A0092B-C50C-407E-A947-70E740481C1C}">
                <a14:useLocalDpi xmlns:a14="http://schemas.microsoft.com/office/drawing/2010/main" val="0"/>
              </a:ext>
            </a:extLst>
          </a:blip>
          <a:srcRect l="49737" t="29678" r="18829" b="51717"/>
          <a:stretch/>
        </p:blipFill>
        <p:spPr>
          <a:xfrm>
            <a:off x="5341870" y="4510727"/>
            <a:ext cx="2829105" cy="2113268"/>
          </a:xfrm>
          <a:prstGeom prst="rect">
            <a:avLst/>
          </a:prstGeom>
        </p:spPr>
      </p:pic>
      <p:pic>
        <p:nvPicPr>
          <p:cNvPr id="8" name="図 7">
            <a:extLst>
              <a:ext uri="{FF2B5EF4-FFF2-40B4-BE49-F238E27FC236}">
                <a16:creationId xmlns:a16="http://schemas.microsoft.com/office/drawing/2014/main" id="{5CB6FA5B-3CAD-9BCE-5B72-AD20B929CF46}"/>
              </a:ext>
            </a:extLst>
          </p:cNvPr>
          <p:cNvPicPr>
            <a:picLocks noChangeAspect="1"/>
          </p:cNvPicPr>
          <p:nvPr/>
        </p:nvPicPr>
        <p:blipFill rotWithShape="1">
          <a:blip r:embed="rId4">
            <a:extLst>
              <a:ext uri="{28A0092B-C50C-407E-A947-70E740481C1C}">
                <a14:useLocalDpi xmlns:a14="http://schemas.microsoft.com/office/drawing/2010/main" val="0"/>
              </a:ext>
            </a:extLst>
          </a:blip>
          <a:srcRect l="788" t="5399" r="72544" b="58149"/>
          <a:stretch/>
        </p:blipFill>
        <p:spPr>
          <a:xfrm>
            <a:off x="1064036" y="4648952"/>
            <a:ext cx="2343515" cy="2057072"/>
          </a:xfrm>
          <a:prstGeom prst="rect">
            <a:avLst/>
          </a:prstGeom>
        </p:spPr>
      </p:pic>
      <p:sp>
        <p:nvSpPr>
          <p:cNvPr id="12" name="テキスト ボックス 11">
            <a:extLst>
              <a:ext uri="{FF2B5EF4-FFF2-40B4-BE49-F238E27FC236}">
                <a16:creationId xmlns:a16="http://schemas.microsoft.com/office/drawing/2014/main" id="{E14EAD10-D378-F42E-F864-0728CF3D1184}"/>
              </a:ext>
            </a:extLst>
          </p:cNvPr>
          <p:cNvSpPr txBox="1"/>
          <p:nvPr/>
        </p:nvSpPr>
        <p:spPr>
          <a:xfrm>
            <a:off x="187569" y="3667500"/>
            <a:ext cx="3873435" cy="646331"/>
          </a:xfrm>
          <a:prstGeom prst="rect">
            <a:avLst/>
          </a:prstGeom>
          <a:noFill/>
        </p:spPr>
        <p:txBody>
          <a:bodyPr wrap="square" rtlCol="0">
            <a:spAutoFit/>
          </a:bodyPr>
          <a:lstStyle/>
          <a:p>
            <a:r>
              <a:rPr kumimoji="1" lang="ja-JP" altLang="en-US" dirty="0">
                <a:solidFill>
                  <a:schemeClr val="tx1">
                    <a:lumMod val="95000"/>
                    <a:lumOff val="5000"/>
                  </a:schemeClr>
                </a:solidFill>
              </a:rPr>
              <a:t>予測の</a:t>
            </a:r>
            <a:r>
              <a:rPr kumimoji="1" lang="en-US" altLang="ja-JP" dirty="0">
                <a:solidFill>
                  <a:schemeClr val="tx1">
                    <a:lumMod val="95000"/>
                    <a:lumOff val="5000"/>
                  </a:schemeClr>
                </a:solidFill>
              </a:rPr>
              <a:t>90%</a:t>
            </a:r>
            <a:r>
              <a:rPr kumimoji="1" lang="ja-JP" altLang="en-US" dirty="0">
                <a:solidFill>
                  <a:schemeClr val="tx1">
                    <a:lumMod val="95000"/>
                    <a:lumOff val="5000"/>
                  </a:schemeClr>
                </a:solidFill>
              </a:rPr>
              <a:t>が正解となるように</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良性</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不明</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病原性の閾値を設定した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6F008398-78CF-7860-6753-D33096B5C18D}"/>
              </a:ext>
            </a:extLst>
          </p:cNvPr>
          <p:cNvSpPr/>
          <p:nvPr/>
        </p:nvSpPr>
        <p:spPr>
          <a:xfrm>
            <a:off x="152282" y="3699774"/>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1A9FACFE-2DD1-BC39-82CA-342DBFC1CEC1}"/>
              </a:ext>
            </a:extLst>
          </p:cNvPr>
          <p:cNvSpPr txBox="1"/>
          <p:nvPr/>
        </p:nvSpPr>
        <p:spPr>
          <a:xfrm>
            <a:off x="4760494" y="3667500"/>
            <a:ext cx="4536000" cy="369332"/>
          </a:xfrm>
          <a:prstGeom prst="rect">
            <a:avLst/>
          </a:prstGeom>
          <a:noFill/>
        </p:spPr>
        <p:txBody>
          <a:bodyPr wrap="square" rtlCol="0">
            <a:spAutoFit/>
          </a:bodyPr>
          <a:lstStyle/>
          <a:p>
            <a:r>
              <a:rPr kumimoji="1" lang="ja-JP" altLang="en-US" dirty="0">
                <a:solidFill>
                  <a:schemeClr val="tx1">
                    <a:lumMod val="95000"/>
                    <a:lumOff val="5000"/>
                  </a:schemeClr>
                </a:solidFill>
              </a:rPr>
              <a:t>他モデルより多くの変異を判定できた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A84ECC3-6095-153C-99A3-1DF0CBAD102D}"/>
              </a:ext>
            </a:extLst>
          </p:cNvPr>
          <p:cNvSpPr/>
          <p:nvPr/>
        </p:nvSpPr>
        <p:spPr>
          <a:xfrm>
            <a:off x="4724494" y="369977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7" name="テキスト ボックス 16">
            <a:extLst>
              <a:ext uri="{FF2B5EF4-FFF2-40B4-BE49-F238E27FC236}">
                <a16:creationId xmlns:a16="http://schemas.microsoft.com/office/drawing/2014/main" id="{1166D05A-3D58-101D-1642-BA001E6FD2BC}"/>
              </a:ext>
            </a:extLst>
          </p:cNvPr>
          <p:cNvSpPr txBox="1"/>
          <p:nvPr/>
        </p:nvSpPr>
        <p:spPr>
          <a:xfrm>
            <a:off x="187569" y="4346577"/>
            <a:ext cx="2566530" cy="307777"/>
          </a:xfrm>
          <a:prstGeom prst="rect">
            <a:avLst/>
          </a:prstGeom>
          <a:noFill/>
        </p:spPr>
        <p:txBody>
          <a:bodyPr wrap="square" rtlCol="0">
            <a:spAutoFit/>
          </a:bodyPr>
          <a:lstStyle/>
          <a:p>
            <a:r>
              <a:rPr kumimoji="1" lang="ja-JP" altLang="en-US" sz="1400" dirty="0">
                <a:solidFill>
                  <a:schemeClr val="tx1">
                    <a:lumMod val="95000"/>
                    <a:lumOff val="5000"/>
                  </a:schemeClr>
                </a:solidFill>
              </a:rPr>
              <a:t>✔ </a:t>
            </a:r>
            <a:r>
              <a:rPr kumimoji="1" lang="en-US" altLang="ja-JP" sz="1400" dirty="0" err="1">
                <a:solidFill>
                  <a:schemeClr val="tx1">
                    <a:lumMod val="95000"/>
                    <a:lumOff val="5000"/>
                  </a:schemeClr>
                </a:solidFill>
              </a:rPr>
              <a:t>ClinVar</a:t>
            </a:r>
            <a:r>
              <a:rPr kumimoji="1" lang="en-US" altLang="ja-JP" sz="1400" dirty="0">
                <a:solidFill>
                  <a:schemeClr val="tx1">
                    <a:lumMod val="95000"/>
                    <a:lumOff val="5000"/>
                  </a:schemeClr>
                </a:solidFill>
              </a:rPr>
              <a:t> test set</a:t>
            </a:r>
            <a:r>
              <a:rPr kumimoji="1" lang="ja-JP" altLang="en-US" sz="1400" dirty="0">
                <a:solidFill>
                  <a:schemeClr val="tx1">
                    <a:lumMod val="95000"/>
                    <a:lumOff val="5000"/>
                  </a:schemeClr>
                </a:solidFill>
              </a:rPr>
              <a:t>で実施</a:t>
            </a:r>
          </a:p>
        </p:txBody>
      </p:sp>
      <p:sp>
        <p:nvSpPr>
          <p:cNvPr id="5" name="テキスト ボックス 4">
            <a:extLst>
              <a:ext uri="{FF2B5EF4-FFF2-40B4-BE49-F238E27FC236}">
                <a16:creationId xmlns:a16="http://schemas.microsoft.com/office/drawing/2014/main" id="{89A09A0D-8CCC-551E-2B33-2914C9CD1D1C}"/>
              </a:ext>
            </a:extLst>
          </p:cNvPr>
          <p:cNvSpPr txBox="1"/>
          <p:nvPr/>
        </p:nvSpPr>
        <p:spPr>
          <a:xfrm>
            <a:off x="115568" y="520469"/>
            <a:ext cx="7308273" cy="369332"/>
          </a:xfrm>
          <a:prstGeom prst="rect">
            <a:avLst/>
          </a:prstGeom>
          <a:noFill/>
        </p:spPr>
        <p:txBody>
          <a:bodyPr wrap="square" rtlCol="0">
            <a:spAutoFit/>
          </a:bodyPr>
          <a:lstStyle/>
          <a:p>
            <a:r>
              <a:rPr kumimoji="1" lang="ja-JP" altLang="en-US" dirty="0">
                <a:solidFill>
                  <a:schemeClr val="tx1">
                    <a:lumMod val="95000"/>
                    <a:lumOff val="5000"/>
                  </a:schemeClr>
                </a:solidFill>
              </a:rPr>
              <a:t>予測値と</a:t>
            </a:r>
            <a:r>
              <a:rPr kumimoji="1" lang="en-US" altLang="ja-JP" dirty="0" err="1">
                <a:solidFill>
                  <a:schemeClr val="tx1">
                    <a:lumMod val="95000"/>
                    <a:lumOff val="5000"/>
                  </a:schemeClr>
                </a:solidFill>
              </a:rPr>
              <a:t>ClinVar</a:t>
            </a:r>
            <a:r>
              <a:rPr kumimoji="1" lang="ja-JP" altLang="en-US" dirty="0">
                <a:solidFill>
                  <a:schemeClr val="tx1">
                    <a:lumMod val="95000"/>
                    <a:lumOff val="5000"/>
                  </a:schemeClr>
                </a:solidFill>
              </a:rPr>
              <a:t>での正答率を対応付けた </a:t>
            </a:r>
            <a:r>
              <a:rPr kumimoji="1" lang="en-US" altLang="ja-JP" dirty="0">
                <a:solidFill>
                  <a:schemeClr val="tx1">
                    <a:lumMod val="95000"/>
                    <a:lumOff val="5000"/>
                  </a:schemeClr>
                </a:solidFill>
              </a:rPr>
              <a:t>(calibration)</a:t>
            </a:r>
          </a:p>
        </p:txBody>
      </p:sp>
      <p:sp>
        <p:nvSpPr>
          <p:cNvPr id="7" name="正方形/長方形 6">
            <a:extLst>
              <a:ext uri="{FF2B5EF4-FFF2-40B4-BE49-F238E27FC236}">
                <a16:creationId xmlns:a16="http://schemas.microsoft.com/office/drawing/2014/main" id="{8CC4BD0C-0002-B275-673A-4D0F83F87CA4}"/>
              </a:ext>
            </a:extLst>
          </p:cNvPr>
          <p:cNvSpPr/>
          <p:nvPr/>
        </p:nvSpPr>
        <p:spPr>
          <a:xfrm>
            <a:off x="80282" y="586962"/>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13DA6C26-2072-02AF-5A49-987A651F2F32}"/>
              </a:ext>
            </a:extLst>
          </p:cNvPr>
          <p:cNvSpPr txBox="1"/>
          <p:nvPr/>
        </p:nvSpPr>
        <p:spPr>
          <a:xfrm>
            <a:off x="4457651" y="1120831"/>
            <a:ext cx="4403305" cy="523220"/>
          </a:xfrm>
          <a:prstGeom prst="rect">
            <a:avLst/>
          </a:prstGeom>
          <a:noFill/>
        </p:spPr>
        <p:txBody>
          <a:bodyPr wrap="square" rtlCol="0">
            <a:spAutoFit/>
          </a:bodyPr>
          <a:lstStyle/>
          <a:p>
            <a:r>
              <a:rPr kumimoji="1" lang="en-US" altLang="ja-JP" sz="1400" dirty="0" err="1">
                <a:solidFill>
                  <a:schemeClr val="tx1">
                    <a:lumMod val="95000"/>
                    <a:lumOff val="5000"/>
                  </a:schemeClr>
                </a:solidFill>
              </a:rPr>
              <a:t>ClinVar</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validation set</a:t>
            </a:r>
            <a:r>
              <a:rPr kumimoji="1" lang="ja-JP" altLang="en-US" sz="1400" dirty="0">
                <a:solidFill>
                  <a:schemeClr val="tx1">
                    <a:lumMod val="95000"/>
                    <a:lumOff val="5000"/>
                  </a:schemeClr>
                </a:solidFill>
              </a:rPr>
              <a:t>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予測と正解の関係に</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シグモイド曲線をフィッティングした</a:t>
            </a:r>
          </a:p>
        </p:txBody>
      </p:sp>
      <p:sp>
        <p:nvSpPr>
          <p:cNvPr id="11" name="テキスト ボックス 10">
            <a:extLst>
              <a:ext uri="{FF2B5EF4-FFF2-40B4-BE49-F238E27FC236}">
                <a16:creationId xmlns:a16="http://schemas.microsoft.com/office/drawing/2014/main" id="{8514B00F-F6C5-9E52-C76B-CA0BC4E91472}"/>
              </a:ext>
            </a:extLst>
          </p:cNvPr>
          <p:cNvSpPr txBox="1"/>
          <p:nvPr/>
        </p:nvSpPr>
        <p:spPr>
          <a:xfrm>
            <a:off x="4724281" y="4136028"/>
            <a:ext cx="4420281" cy="307777"/>
          </a:xfrm>
          <a:prstGeom prst="rect">
            <a:avLst/>
          </a:prstGeom>
          <a:noFill/>
        </p:spPr>
        <p:txBody>
          <a:bodyPr wrap="square" rtlCol="0">
            <a:spAutoFit/>
          </a:bodyPr>
          <a:lstStyle/>
          <a:p>
            <a:r>
              <a:rPr kumimoji="1" lang="ja-JP" altLang="en-US" sz="1400" dirty="0">
                <a:solidFill>
                  <a:schemeClr val="tx1">
                    <a:lumMod val="95000"/>
                    <a:lumOff val="5000"/>
                  </a:schemeClr>
                </a:solidFill>
              </a:rPr>
              <a:t>✔ 他モデルで同様に閾値を設定した場合と比較</a:t>
            </a:r>
          </a:p>
        </p:txBody>
      </p:sp>
      <p:pic>
        <p:nvPicPr>
          <p:cNvPr id="20" name="図 19" descr="ダイアグラム&#10;&#10;自動的に生成された説明">
            <a:extLst>
              <a:ext uri="{FF2B5EF4-FFF2-40B4-BE49-F238E27FC236}">
                <a16:creationId xmlns:a16="http://schemas.microsoft.com/office/drawing/2014/main" id="{BA349AC4-F451-31D9-2AB8-0836D9AA30F3}"/>
              </a:ext>
            </a:extLst>
          </p:cNvPr>
          <p:cNvPicPr>
            <a:picLocks noChangeAspect="1"/>
          </p:cNvPicPr>
          <p:nvPr/>
        </p:nvPicPr>
        <p:blipFill rotWithShape="1">
          <a:blip r:embed="rId5">
            <a:extLst>
              <a:ext uri="{28A0092B-C50C-407E-A947-70E740481C1C}">
                <a14:useLocalDpi xmlns:a14="http://schemas.microsoft.com/office/drawing/2010/main" val="0"/>
              </a:ext>
            </a:extLst>
          </a:blip>
          <a:srcRect l="2473" t="29265" r="59839" b="52445"/>
          <a:stretch/>
        </p:blipFill>
        <p:spPr>
          <a:xfrm>
            <a:off x="533403" y="1282339"/>
            <a:ext cx="3354162" cy="2056304"/>
          </a:xfrm>
          <a:prstGeom prst="rect">
            <a:avLst/>
          </a:prstGeom>
        </p:spPr>
      </p:pic>
      <p:sp>
        <p:nvSpPr>
          <p:cNvPr id="21" name="矢印: 下 20">
            <a:extLst>
              <a:ext uri="{FF2B5EF4-FFF2-40B4-BE49-F238E27FC236}">
                <a16:creationId xmlns:a16="http://schemas.microsoft.com/office/drawing/2014/main" id="{969265E4-16BC-7E1E-BD4C-D2B11C0FC5AA}"/>
              </a:ext>
            </a:extLst>
          </p:cNvPr>
          <p:cNvSpPr/>
          <p:nvPr/>
        </p:nvSpPr>
        <p:spPr>
          <a:xfrm rot="16200000">
            <a:off x="3812173" y="5113484"/>
            <a:ext cx="1290957" cy="372696"/>
          </a:xfrm>
          <a:prstGeom prst="downArrow">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B5283F-F2A3-F820-8F3B-C872566E0DB0}"/>
              </a:ext>
            </a:extLst>
          </p:cNvPr>
          <p:cNvSpPr txBox="1"/>
          <p:nvPr/>
        </p:nvSpPr>
        <p:spPr>
          <a:xfrm>
            <a:off x="215701" y="966943"/>
            <a:ext cx="3989566"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予測値と正答率を概ね対応づけた</a:t>
            </a:r>
            <a:endParaRPr kumimoji="1" lang="ja-JP" altLang="en-US" sz="1400" dirty="0">
              <a:solidFill>
                <a:schemeClr val="tx1">
                  <a:lumMod val="95000"/>
                  <a:lumOff val="5000"/>
                </a:schemeClr>
              </a:solidFill>
            </a:endParaRPr>
          </a:p>
        </p:txBody>
      </p:sp>
    </p:spTree>
    <p:extLst>
      <p:ext uri="{BB962C8B-B14F-4D97-AF65-F5344CB8AC3E}">
        <p14:creationId xmlns:p14="http://schemas.microsoft.com/office/powerpoint/2010/main" val="255056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論文の概要</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5" name="正方形/長方形 4">
            <a:extLst>
              <a:ext uri="{FF2B5EF4-FFF2-40B4-BE49-F238E27FC236}">
                <a16:creationId xmlns:a16="http://schemas.microsoft.com/office/drawing/2014/main" id="{F24C2DF1-63C4-6F07-1E9D-75457C76B359}"/>
              </a:ext>
            </a:extLst>
          </p:cNvPr>
          <p:cNvSpPr/>
          <p:nvPr/>
        </p:nvSpPr>
        <p:spPr>
          <a:xfrm>
            <a:off x="157467" y="829434"/>
            <a:ext cx="598370" cy="30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背景</a:t>
            </a:r>
            <a:endParaRPr kumimoji="1" lang="en-US" altLang="ja-JP" sz="1600" dirty="0"/>
          </a:p>
        </p:txBody>
      </p:sp>
      <p:sp>
        <p:nvSpPr>
          <p:cNvPr id="6" name="正方形/長方形 5">
            <a:extLst>
              <a:ext uri="{FF2B5EF4-FFF2-40B4-BE49-F238E27FC236}">
                <a16:creationId xmlns:a16="http://schemas.microsoft.com/office/drawing/2014/main" id="{453A0588-BFF9-6922-B8FF-2FDDA3BFC2DA}"/>
              </a:ext>
            </a:extLst>
          </p:cNvPr>
          <p:cNvSpPr/>
          <p:nvPr/>
        </p:nvSpPr>
        <p:spPr>
          <a:xfrm>
            <a:off x="157467" y="1698550"/>
            <a:ext cx="598370" cy="30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目的</a:t>
            </a:r>
            <a:endParaRPr kumimoji="1" lang="en-US" altLang="ja-JP" sz="1600" dirty="0"/>
          </a:p>
        </p:txBody>
      </p:sp>
      <p:sp>
        <p:nvSpPr>
          <p:cNvPr id="7" name="正方形/長方形 6">
            <a:extLst>
              <a:ext uri="{FF2B5EF4-FFF2-40B4-BE49-F238E27FC236}">
                <a16:creationId xmlns:a16="http://schemas.microsoft.com/office/drawing/2014/main" id="{A18C36ED-D124-1C39-327F-2DCB556AE936}"/>
              </a:ext>
            </a:extLst>
          </p:cNvPr>
          <p:cNvSpPr/>
          <p:nvPr/>
        </p:nvSpPr>
        <p:spPr>
          <a:xfrm>
            <a:off x="157467" y="3123161"/>
            <a:ext cx="598370" cy="30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9" name="テキスト ボックス 8">
            <a:extLst>
              <a:ext uri="{FF2B5EF4-FFF2-40B4-BE49-F238E27FC236}">
                <a16:creationId xmlns:a16="http://schemas.microsoft.com/office/drawing/2014/main" id="{E4750E94-B506-C4DA-2723-18EF9B80A6F2}"/>
              </a:ext>
            </a:extLst>
          </p:cNvPr>
          <p:cNvSpPr txBox="1"/>
          <p:nvPr/>
        </p:nvSpPr>
        <p:spPr>
          <a:xfrm>
            <a:off x="755836" y="815936"/>
            <a:ext cx="8316727" cy="584775"/>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タンパク質単体についてはアミノ酸配列から高い精度で立体構造予測が可能となったが</a:t>
            </a:r>
            <a:r>
              <a:rPr kumimoji="1" lang="en-US" altLang="ja-JP" sz="1600" dirty="0">
                <a:solidFill>
                  <a:schemeClr val="tx1">
                    <a:lumMod val="85000"/>
                    <a:lumOff val="15000"/>
                  </a:schemeClr>
                </a:solidFill>
              </a:rPr>
              <a:t>, </a:t>
            </a:r>
          </a:p>
          <a:p>
            <a:r>
              <a:rPr kumimoji="1" lang="ja-JP" altLang="en-US" sz="1600" dirty="0">
                <a:solidFill>
                  <a:schemeClr val="tx1">
                    <a:lumMod val="85000"/>
                    <a:lumOff val="15000"/>
                  </a:schemeClr>
                </a:solidFill>
              </a:rPr>
              <a:t>多くのタンパク質は</a:t>
            </a:r>
            <a:r>
              <a:rPr kumimoji="1" lang="ja-JP" altLang="en-US" sz="1600" u="sng" dirty="0">
                <a:solidFill>
                  <a:schemeClr val="tx1">
                    <a:lumMod val="85000"/>
                    <a:lumOff val="15000"/>
                  </a:schemeClr>
                </a:solidFill>
              </a:rPr>
              <a:t>生体内では</a:t>
            </a:r>
            <a:r>
              <a:rPr kumimoji="1" lang="ja-JP" altLang="en-US" sz="1600" dirty="0">
                <a:solidFill>
                  <a:schemeClr val="tx1">
                    <a:lumMod val="85000"/>
                    <a:lumOff val="15000"/>
                  </a:schemeClr>
                </a:solidFill>
              </a:rPr>
              <a:t>核酸・低分子などと</a:t>
            </a:r>
            <a:r>
              <a:rPr kumimoji="1" lang="ja-JP" altLang="en-US" sz="1600" u="sng" dirty="0">
                <a:solidFill>
                  <a:schemeClr val="tx1">
                    <a:lumMod val="85000"/>
                    <a:lumOff val="15000"/>
                  </a:schemeClr>
                </a:solidFill>
              </a:rPr>
              <a:t>複合体を形成</a:t>
            </a:r>
            <a:r>
              <a:rPr kumimoji="1" lang="ja-JP" altLang="en-US" sz="1600" dirty="0">
                <a:solidFill>
                  <a:schemeClr val="tx1">
                    <a:lumMod val="85000"/>
                    <a:lumOff val="15000"/>
                  </a:schemeClr>
                </a:solidFill>
              </a:rPr>
              <a:t>している</a:t>
            </a:r>
            <a:endParaRPr kumimoji="1" lang="en-US" altLang="ja-JP" sz="1600" dirty="0">
              <a:solidFill>
                <a:schemeClr val="tx1">
                  <a:lumMod val="85000"/>
                  <a:lumOff val="15000"/>
                </a:schemeClr>
              </a:solidFill>
            </a:endParaRPr>
          </a:p>
        </p:txBody>
      </p:sp>
      <p:sp>
        <p:nvSpPr>
          <p:cNvPr id="11" name="テキスト ボックス 10">
            <a:extLst>
              <a:ext uri="{FF2B5EF4-FFF2-40B4-BE49-F238E27FC236}">
                <a16:creationId xmlns:a16="http://schemas.microsoft.com/office/drawing/2014/main" id="{433A3E68-0667-055D-B4EB-0A240E4BED80}"/>
              </a:ext>
            </a:extLst>
          </p:cNvPr>
          <p:cNvSpPr txBox="1"/>
          <p:nvPr/>
        </p:nvSpPr>
        <p:spPr>
          <a:xfrm>
            <a:off x="755836" y="1698550"/>
            <a:ext cx="81854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タンパク質と核酸・低分子等の複合体の立体構造を予測する</a:t>
            </a:r>
            <a:endParaRPr kumimoji="1" lang="en-US" altLang="ja-JP" sz="1600" dirty="0">
              <a:solidFill>
                <a:schemeClr val="tx1">
                  <a:lumMod val="85000"/>
                  <a:lumOff val="15000"/>
                </a:schemeClr>
              </a:solidFill>
            </a:endParaRPr>
          </a:p>
        </p:txBody>
      </p:sp>
      <p:sp>
        <p:nvSpPr>
          <p:cNvPr id="16" name="テキスト ボックス 15">
            <a:extLst>
              <a:ext uri="{FF2B5EF4-FFF2-40B4-BE49-F238E27FC236}">
                <a16:creationId xmlns:a16="http://schemas.microsoft.com/office/drawing/2014/main" id="{D8EEC4BA-E205-D10D-4BB5-5AD243A73E0E}"/>
              </a:ext>
            </a:extLst>
          </p:cNvPr>
          <p:cNvSpPr txBox="1"/>
          <p:nvPr/>
        </p:nvSpPr>
        <p:spPr>
          <a:xfrm>
            <a:off x="861127" y="3104668"/>
            <a:ext cx="3467331"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RoseTTAFold</a:t>
            </a:r>
            <a:r>
              <a:rPr kumimoji="1" lang="ja-JP" altLang="en-US" sz="1600" dirty="0">
                <a:solidFill>
                  <a:schemeClr val="tx1">
                    <a:lumMod val="95000"/>
                    <a:lumOff val="5000"/>
                  </a:schemeClr>
                </a:solidFill>
              </a:rPr>
              <a:t>に低分子を処理する　　　　　　モジュール</a:t>
            </a:r>
            <a:r>
              <a:rPr kumimoji="1" lang="en-US" altLang="ja-JP" sz="1600" dirty="0">
                <a:solidFill>
                  <a:schemeClr val="tx1">
                    <a:lumMod val="95000"/>
                    <a:lumOff val="5000"/>
                  </a:schemeClr>
                </a:solidFill>
              </a:rPr>
              <a:t>(GNN)</a:t>
            </a:r>
            <a:r>
              <a:rPr kumimoji="1" lang="ja-JP" altLang="en-US" sz="1600" dirty="0">
                <a:solidFill>
                  <a:schemeClr val="tx1">
                    <a:lumMod val="95000"/>
                    <a:lumOff val="5000"/>
                  </a:schemeClr>
                </a:solidFill>
              </a:rPr>
              <a:t>を追加</a:t>
            </a:r>
            <a:endParaRPr kumimoji="1" lang="en-US" altLang="ja-JP" sz="1600" dirty="0">
              <a:solidFill>
                <a:schemeClr val="tx1">
                  <a:lumMod val="95000"/>
                  <a:lumOff val="5000"/>
                </a:schemeClr>
              </a:solidFill>
            </a:endParaRPr>
          </a:p>
        </p:txBody>
      </p:sp>
      <p:sp>
        <p:nvSpPr>
          <p:cNvPr id="2" name="正方形/長方形 1">
            <a:extLst>
              <a:ext uri="{FF2B5EF4-FFF2-40B4-BE49-F238E27FC236}">
                <a16:creationId xmlns:a16="http://schemas.microsoft.com/office/drawing/2014/main" id="{BF0FE4D5-108E-B89F-B84E-45DCA195FE8A}"/>
              </a:ext>
            </a:extLst>
          </p:cNvPr>
          <p:cNvSpPr/>
          <p:nvPr/>
        </p:nvSpPr>
        <p:spPr>
          <a:xfrm>
            <a:off x="157467" y="4439534"/>
            <a:ext cx="598370" cy="30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a:t>
            </a:r>
            <a:endParaRPr kumimoji="1" lang="en-US" altLang="ja-JP" sz="1600" dirty="0"/>
          </a:p>
        </p:txBody>
      </p:sp>
      <p:sp>
        <p:nvSpPr>
          <p:cNvPr id="3" name="テキスト ボックス 2">
            <a:extLst>
              <a:ext uri="{FF2B5EF4-FFF2-40B4-BE49-F238E27FC236}">
                <a16:creationId xmlns:a16="http://schemas.microsoft.com/office/drawing/2014/main" id="{E4A1E322-2556-6636-7E10-2695C1AAA4E6}"/>
              </a:ext>
            </a:extLst>
          </p:cNvPr>
          <p:cNvSpPr txBox="1"/>
          <p:nvPr/>
        </p:nvSpPr>
        <p:spPr>
          <a:xfrm>
            <a:off x="5398978" y="3104668"/>
            <a:ext cx="3540235" cy="584775"/>
          </a:xfrm>
          <a:prstGeom prst="rect">
            <a:avLst/>
          </a:prstGeom>
          <a:noFill/>
        </p:spPr>
        <p:txBody>
          <a:bodyPr wrap="square" rtlCol="0">
            <a:spAutoFit/>
          </a:bodyPr>
          <a:lstStyle/>
          <a:p>
            <a:r>
              <a:rPr kumimoji="1" lang="en-US" altLang="ja-JP" sz="1600" dirty="0">
                <a:solidFill>
                  <a:schemeClr val="tx1">
                    <a:lumMod val="85000"/>
                    <a:lumOff val="15000"/>
                  </a:schemeClr>
                </a:solidFill>
              </a:rPr>
              <a:t>AlphaFold2</a:t>
            </a:r>
            <a:r>
              <a:rPr kumimoji="1" lang="ja-JP" altLang="en-US" sz="1600" dirty="0">
                <a:solidFill>
                  <a:schemeClr val="tx1">
                    <a:lumMod val="85000"/>
                    <a:lumOff val="15000"/>
                  </a:schemeClr>
                </a:solidFill>
              </a:rPr>
              <a:t>の</a:t>
            </a:r>
            <a:r>
              <a:rPr kumimoji="1" lang="en-US" altLang="ja-JP" sz="1600" dirty="0" err="1">
                <a:solidFill>
                  <a:schemeClr val="tx1">
                    <a:lumMod val="85000"/>
                    <a:lumOff val="15000"/>
                  </a:schemeClr>
                </a:solidFill>
              </a:rPr>
              <a:t>Evoformer</a:t>
            </a:r>
            <a:r>
              <a:rPr kumimoji="1" lang="ja-JP" altLang="en-US" sz="1600" dirty="0">
                <a:solidFill>
                  <a:schemeClr val="tx1">
                    <a:lumMod val="85000"/>
                    <a:lumOff val="15000"/>
                  </a:schemeClr>
                </a:solidFill>
              </a:rPr>
              <a:t>をベースとした拡散モデルを開発</a:t>
            </a:r>
            <a:endParaRPr kumimoji="1" lang="en-US" altLang="ja-JP" sz="1600" dirty="0">
              <a:solidFill>
                <a:srgbClr val="3965B5"/>
              </a:solidFill>
            </a:endParaRPr>
          </a:p>
        </p:txBody>
      </p:sp>
      <p:sp>
        <p:nvSpPr>
          <p:cNvPr id="14" name="テキスト ボックス 13">
            <a:extLst>
              <a:ext uri="{FF2B5EF4-FFF2-40B4-BE49-F238E27FC236}">
                <a16:creationId xmlns:a16="http://schemas.microsoft.com/office/drawing/2014/main" id="{759A3C41-3614-2490-017A-2EFFDC4202EF}"/>
              </a:ext>
            </a:extLst>
          </p:cNvPr>
          <p:cNvSpPr txBox="1"/>
          <p:nvPr/>
        </p:nvSpPr>
        <p:spPr>
          <a:xfrm>
            <a:off x="755836" y="4406980"/>
            <a:ext cx="3467331" cy="1323439"/>
          </a:xfrm>
          <a:prstGeom prst="rect">
            <a:avLst/>
          </a:prstGeom>
          <a:noFill/>
        </p:spPr>
        <p:txBody>
          <a:bodyPr wrap="square" rtlCol="0">
            <a:spAutoFit/>
          </a:bodyPr>
          <a:lstStyle/>
          <a:p>
            <a:r>
              <a:rPr kumimoji="1" lang="ja-JP" altLang="en-US" sz="1600" dirty="0">
                <a:solidFill>
                  <a:schemeClr val="tx1">
                    <a:lumMod val="95000"/>
                    <a:lumOff val="5000"/>
                  </a:schemeClr>
                </a:solidFill>
              </a:rPr>
              <a:t>・タンパク質の構造予測性能を保ちつつ</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低分子等の予測も可能にした。</a:t>
            </a:r>
            <a:endParaRPr kumimoji="1" lang="en-US" altLang="ja-JP" sz="1600" dirty="0">
              <a:solidFill>
                <a:schemeClr val="tx1">
                  <a:lumMod val="95000"/>
                  <a:lumOff val="5000"/>
                </a:schemeClr>
              </a:solidFill>
            </a:endParaRPr>
          </a:p>
          <a:p>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a:t>
            </a:r>
            <a:r>
              <a:rPr kumimoji="1" lang="en-US" altLang="ja-JP" sz="1600" dirty="0" err="1">
                <a:solidFill>
                  <a:schemeClr val="tx1">
                    <a:lumMod val="95000"/>
                    <a:lumOff val="5000"/>
                  </a:schemeClr>
                </a:solidFill>
              </a:rPr>
              <a:t>RFDiffusion</a:t>
            </a:r>
            <a:r>
              <a:rPr kumimoji="1" lang="en-US" altLang="ja-JP" sz="1600" dirty="0">
                <a:solidFill>
                  <a:schemeClr val="tx1">
                    <a:lumMod val="95000"/>
                    <a:lumOff val="5000"/>
                  </a:schemeClr>
                </a:solidFill>
              </a:rPr>
              <a:t>-AA</a:t>
            </a:r>
            <a:r>
              <a:rPr kumimoji="1" lang="ja-JP" altLang="en-US" sz="1600" dirty="0">
                <a:solidFill>
                  <a:schemeClr val="tx1">
                    <a:lumMod val="95000"/>
                    <a:lumOff val="5000"/>
                  </a:schemeClr>
                </a:solidFill>
              </a:rPr>
              <a:t>により</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低分子等に結合するタンパク質を設計した。</a:t>
            </a:r>
            <a:endParaRPr kumimoji="1" lang="en-US" altLang="ja-JP" sz="1600" dirty="0">
              <a:solidFill>
                <a:schemeClr val="tx1">
                  <a:lumMod val="95000"/>
                  <a:lumOff val="5000"/>
                </a:schemeClr>
              </a:solidFill>
            </a:endParaRPr>
          </a:p>
        </p:txBody>
      </p:sp>
      <p:sp>
        <p:nvSpPr>
          <p:cNvPr id="15" name="正方形/長方形 14">
            <a:extLst>
              <a:ext uri="{FF2B5EF4-FFF2-40B4-BE49-F238E27FC236}">
                <a16:creationId xmlns:a16="http://schemas.microsoft.com/office/drawing/2014/main" id="{78977AFB-A016-FB34-4D01-B246058BFED3}"/>
              </a:ext>
            </a:extLst>
          </p:cNvPr>
          <p:cNvSpPr/>
          <p:nvPr/>
        </p:nvSpPr>
        <p:spPr>
          <a:xfrm>
            <a:off x="1444419" y="2616336"/>
            <a:ext cx="2300749" cy="306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bg1"/>
                </a:solidFill>
              </a:rPr>
              <a:t>RoseTTAFold</a:t>
            </a:r>
            <a:r>
              <a:rPr kumimoji="1" lang="en-US" altLang="ja-JP" sz="1600" dirty="0">
                <a:solidFill>
                  <a:schemeClr val="bg1"/>
                </a:solidFill>
              </a:rPr>
              <a:t> All-Atom </a:t>
            </a:r>
          </a:p>
        </p:txBody>
      </p:sp>
      <p:sp>
        <p:nvSpPr>
          <p:cNvPr id="17" name="正方形/長方形 16">
            <a:extLst>
              <a:ext uri="{FF2B5EF4-FFF2-40B4-BE49-F238E27FC236}">
                <a16:creationId xmlns:a16="http://schemas.microsoft.com/office/drawing/2014/main" id="{03CC70B1-BC90-AB50-8D40-67EFA05E9D79}"/>
              </a:ext>
            </a:extLst>
          </p:cNvPr>
          <p:cNvSpPr/>
          <p:nvPr/>
        </p:nvSpPr>
        <p:spPr>
          <a:xfrm>
            <a:off x="6223205" y="2616336"/>
            <a:ext cx="1253614" cy="30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AlphaFold3</a:t>
            </a:r>
          </a:p>
        </p:txBody>
      </p:sp>
      <p:sp>
        <p:nvSpPr>
          <p:cNvPr id="18" name="テキスト ボックス 17">
            <a:extLst>
              <a:ext uri="{FF2B5EF4-FFF2-40B4-BE49-F238E27FC236}">
                <a16:creationId xmlns:a16="http://schemas.microsoft.com/office/drawing/2014/main" id="{A3275C7D-290D-1CC8-016E-026E5A5479A0}"/>
              </a:ext>
            </a:extLst>
          </p:cNvPr>
          <p:cNvSpPr txBox="1"/>
          <p:nvPr/>
        </p:nvSpPr>
        <p:spPr>
          <a:xfrm>
            <a:off x="5435429" y="4406980"/>
            <a:ext cx="3467331" cy="584775"/>
          </a:xfrm>
          <a:prstGeom prst="rect">
            <a:avLst/>
          </a:prstGeom>
          <a:noFill/>
        </p:spPr>
        <p:txBody>
          <a:bodyPr wrap="square" rtlCol="0">
            <a:spAutoFit/>
          </a:bodyPr>
          <a:lstStyle/>
          <a:p>
            <a:r>
              <a:rPr kumimoji="1" lang="ja-JP" altLang="en-US" sz="1600" dirty="0">
                <a:solidFill>
                  <a:schemeClr val="tx1">
                    <a:lumMod val="95000"/>
                    <a:lumOff val="5000"/>
                  </a:schemeClr>
                </a:solidFill>
              </a:rPr>
              <a:t>・</a:t>
            </a:r>
            <a:r>
              <a:rPr kumimoji="1" lang="en-US" altLang="ja-JP" sz="1600" dirty="0">
                <a:solidFill>
                  <a:schemeClr val="tx1">
                    <a:lumMod val="95000"/>
                    <a:lumOff val="5000"/>
                  </a:schemeClr>
                </a:solidFill>
              </a:rPr>
              <a:t>RFAA</a:t>
            </a:r>
            <a:r>
              <a:rPr kumimoji="1" lang="ja-JP" altLang="en-US" sz="1600" dirty="0">
                <a:solidFill>
                  <a:schemeClr val="tx1">
                    <a:lumMod val="95000"/>
                    <a:lumOff val="5000"/>
                  </a:schemeClr>
                </a:solidFill>
              </a:rPr>
              <a:t>を上回る複合体構造予測性能を示した。</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142071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
        <p:nvSpPr>
          <p:cNvPr id="18" name="テキスト ボックス 17">
            <a:extLst>
              <a:ext uri="{FF2B5EF4-FFF2-40B4-BE49-F238E27FC236}">
                <a16:creationId xmlns:a16="http://schemas.microsoft.com/office/drawing/2014/main" id="{0FA06DA2-A3B6-4342-43AA-DE26975A66BF}"/>
              </a:ext>
            </a:extLst>
          </p:cNvPr>
          <p:cNvSpPr txBox="1"/>
          <p:nvPr/>
        </p:nvSpPr>
        <p:spPr>
          <a:xfrm>
            <a:off x="116674" y="564933"/>
            <a:ext cx="7946671" cy="369332"/>
          </a:xfrm>
          <a:prstGeom prst="rect">
            <a:avLst/>
          </a:prstGeom>
          <a:noFill/>
        </p:spPr>
        <p:txBody>
          <a:bodyPr wrap="square" rtlCol="0">
            <a:spAutoFit/>
          </a:bodyPr>
          <a:lstStyle/>
          <a:p>
            <a:r>
              <a:rPr kumimoji="1" lang="ja-JP" altLang="en-US" dirty="0">
                <a:solidFill>
                  <a:schemeClr val="tx1">
                    <a:lumMod val="95000"/>
                    <a:lumOff val="5000"/>
                  </a:schemeClr>
                </a:solidFill>
              </a:rPr>
              <a:t>ヒトプロテオームの全アミノ酸変異の病原性予測データベースを公開した。</a:t>
            </a:r>
            <a:endParaRPr kumimoji="1" lang="en-US" altLang="ja-JP" dirty="0">
              <a:solidFill>
                <a:schemeClr val="tx1">
                  <a:lumMod val="95000"/>
                  <a:lumOff val="5000"/>
                </a:schemeClr>
              </a:solidFill>
            </a:endParaRPr>
          </a:p>
        </p:txBody>
      </p:sp>
      <p:sp>
        <p:nvSpPr>
          <p:cNvPr id="19" name="正方形/長方形 18">
            <a:extLst>
              <a:ext uri="{FF2B5EF4-FFF2-40B4-BE49-F238E27FC236}">
                <a16:creationId xmlns:a16="http://schemas.microsoft.com/office/drawing/2014/main" id="{FE3CF5E3-1FCA-22EC-B888-ACD06A498E6D}"/>
              </a:ext>
            </a:extLst>
          </p:cNvPr>
          <p:cNvSpPr/>
          <p:nvPr/>
        </p:nvSpPr>
        <p:spPr>
          <a:xfrm>
            <a:off x="80674" y="58683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3" name="図 2">
            <a:extLst>
              <a:ext uri="{FF2B5EF4-FFF2-40B4-BE49-F238E27FC236}">
                <a16:creationId xmlns:a16="http://schemas.microsoft.com/office/drawing/2014/main" id="{4A76D6FC-4C7F-3A9C-D16A-511DCE68190B}"/>
              </a:ext>
            </a:extLst>
          </p:cNvPr>
          <p:cNvPicPr>
            <a:picLocks noChangeAspect="1"/>
          </p:cNvPicPr>
          <p:nvPr/>
        </p:nvPicPr>
        <p:blipFill rotWithShape="1">
          <a:blip r:embed="rId3">
            <a:extLst>
              <a:ext uri="{28A0092B-C50C-407E-A947-70E740481C1C}">
                <a14:useLocalDpi xmlns:a14="http://schemas.microsoft.com/office/drawing/2010/main" val="0"/>
              </a:ext>
            </a:extLst>
          </a:blip>
          <a:srcRect l="-109" r="-1" b="75599"/>
          <a:stretch/>
        </p:blipFill>
        <p:spPr>
          <a:xfrm>
            <a:off x="754207" y="1043391"/>
            <a:ext cx="7309138" cy="950186"/>
          </a:xfrm>
          <a:prstGeom prst="rect">
            <a:avLst/>
          </a:prstGeom>
        </p:spPr>
      </p:pic>
      <p:sp>
        <p:nvSpPr>
          <p:cNvPr id="2" name="テキスト ボックス 1">
            <a:extLst>
              <a:ext uri="{FF2B5EF4-FFF2-40B4-BE49-F238E27FC236}">
                <a16:creationId xmlns:a16="http://schemas.microsoft.com/office/drawing/2014/main" id="{ECEFDFCD-CB6C-203E-4424-3457BDE194B2}"/>
              </a:ext>
            </a:extLst>
          </p:cNvPr>
          <p:cNvSpPr txBox="1"/>
          <p:nvPr/>
        </p:nvSpPr>
        <p:spPr>
          <a:xfrm>
            <a:off x="252918" y="940406"/>
            <a:ext cx="480507" cy="307777"/>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703EA69F-EF37-E248-A960-85171A0F387E}"/>
              </a:ext>
            </a:extLst>
          </p:cNvPr>
          <p:cNvSpPr txBox="1"/>
          <p:nvPr/>
        </p:nvSpPr>
        <p:spPr>
          <a:xfrm>
            <a:off x="80491" y="2867938"/>
            <a:ext cx="673676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別の研究グループが検索サイトを整備していた</a:t>
            </a:r>
          </a:p>
        </p:txBody>
      </p:sp>
      <p:sp>
        <p:nvSpPr>
          <p:cNvPr id="7" name="テキスト ボックス 6">
            <a:extLst>
              <a:ext uri="{FF2B5EF4-FFF2-40B4-BE49-F238E27FC236}">
                <a16:creationId xmlns:a16="http://schemas.microsoft.com/office/drawing/2014/main" id="{AA4834DC-B0E5-2AAB-E1C6-6A666367C3A0}"/>
              </a:ext>
            </a:extLst>
          </p:cNvPr>
          <p:cNvSpPr txBox="1"/>
          <p:nvPr/>
        </p:nvSpPr>
        <p:spPr>
          <a:xfrm>
            <a:off x="1344197" y="1907537"/>
            <a:ext cx="1100239"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変異の位置</a:t>
            </a:r>
          </a:p>
        </p:txBody>
      </p:sp>
      <p:sp>
        <p:nvSpPr>
          <p:cNvPr id="9" name="テキスト ボックス 8">
            <a:extLst>
              <a:ext uri="{FF2B5EF4-FFF2-40B4-BE49-F238E27FC236}">
                <a16:creationId xmlns:a16="http://schemas.microsoft.com/office/drawing/2014/main" id="{40DE1363-DF5B-6EA8-0778-344773D67F58}"/>
              </a:ext>
            </a:extLst>
          </p:cNvPr>
          <p:cNvSpPr txBox="1"/>
          <p:nvPr/>
        </p:nvSpPr>
        <p:spPr>
          <a:xfrm>
            <a:off x="5769833" y="1907537"/>
            <a:ext cx="1545367"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病原性予測確率</a:t>
            </a:r>
          </a:p>
        </p:txBody>
      </p:sp>
      <p:sp>
        <p:nvSpPr>
          <p:cNvPr id="10" name="テキスト ボックス 9">
            <a:extLst>
              <a:ext uri="{FF2B5EF4-FFF2-40B4-BE49-F238E27FC236}">
                <a16:creationId xmlns:a16="http://schemas.microsoft.com/office/drawing/2014/main" id="{CC9619A9-5847-3EC4-FC2E-DC21E318096D}"/>
              </a:ext>
            </a:extLst>
          </p:cNvPr>
          <p:cNvSpPr txBox="1"/>
          <p:nvPr/>
        </p:nvSpPr>
        <p:spPr>
          <a:xfrm>
            <a:off x="7042765" y="1907537"/>
            <a:ext cx="1293016"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病原性分類</a:t>
            </a:r>
          </a:p>
        </p:txBody>
      </p:sp>
      <p:sp>
        <p:nvSpPr>
          <p:cNvPr id="11" name="テキスト ボックス 10">
            <a:extLst>
              <a:ext uri="{FF2B5EF4-FFF2-40B4-BE49-F238E27FC236}">
                <a16:creationId xmlns:a16="http://schemas.microsoft.com/office/drawing/2014/main" id="{63444949-DB0C-4570-F40F-816AA350D2F7}"/>
              </a:ext>
            </a:extLst>
          </p:cNvPr>
          <p:cNvSpPr txBox="1"/>
          <p:nvPr/>
        </p:nvSpPr>
        <p:spPr>
          <a:xfrm>
            <a:off x="5123380" y="1912908"/>
            <a:ext cx="822556"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変異先</a:t>
            </a:r>
          </a:p>
        </p:txBody>
      </p:sp>
      <p:sp>
        <p:nvSpPr>
          <p:cNvPr id="13" name="テキスト ボックス 12">
            <a:extLst>
              <a:ext uri="{FF2B5EF4-FFF2-40B4-BE49-F238E27FC236}">
                <a16:creationId xmlns:a16="http://schemas.microsoft.com/office/drawing/2014/main" id="{090564FA-6F29-AF53-2E80-D9E68E303364}"/>
              </a:ext>
            </a:extLst>
          </p:cNvPr>
          <p:cNvSpPr txBox="1"/>
          <p:nvPr/>
        </p:nvSpPr>
        <p:spPr>
          <a:xfrm>
            <a:off x="3090889" y="1902167"/>
            <a:ext cx="1291757"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タンパク質</a:t>
            </a:r>
          </a:p>
        </p:txBody>
      </p:sp>
      <p:pic>
        <p:nvPicPr>
          <p:cNvPr id="21" name="図 20" descr="グラフィカル ユーザー インターフェイス, テキスト, アプリケーション&#10;&#10;自動的に生成された説明">
            <a:extLst>
              <a:ext uri="{FF2B5EF4-FFF2-40B4-BE49-F238E27FC236}">
                <a16:creationId xmlns:a16="http://schemas.microsoft.com/office/drawing/2014/main" id="{9FF138DC-D03C-7692-086C-D74F541EAD59}"/>
              </a:ext>
            </a:extLst>
          </p:cNvPr>
          <p:cNvPicPr>
            <a:picLocks noChangeAspect="1"/>
          </p:cNvPicPr>
          <p:nvPr/>
        </p:nvPicPr>
        <p:blipFill rotWithShape="1">
          <a:blip r:embed="rId4">
            <a:extLst>
              <a:ext uri="{28A0092B-C50C-407E-A947-70E740481C1C}">
                <a14:useLocalDpi xmlns:a14="http://schemas.microsoft.com/office/drawing/2010/main" val="0"/>
              </a:ext>
            </a:extLst>
          </a:blip>
          <a:srcRect r="61754" b="14597"/>
          <a:stretch/>
        </p:blipFill>
        <p:spPr>
          <a:xfrm>
            <a:off x="1115540" y="3546691"/>
            <a:ext cx="2395626" cy="2781805"/>
          </a:xfrm>
          <a:prstGeom prst="rect">
            <a:avLst/>
          </a:prstGeom>
        </p:spPr>
      </p:pic>
      <p:pic>
        <p:nvPicPr>
          <p:cNvPr id="23" name="図 22" descr="グラフィカル ユーザー インターフェイス, アプリケーション, Teams&#10;&#10;自動的に生成された説明">
            <a:extLst>
              <a:ext uri="{FF2B5EF4-FFF2-40B4-BE49-F238E27FC236}">
                <a16:creationId xmlns:a16="http://schemas.microsoft.com/office/drawing/2014/main" id="{9CDC80FF-91D5-F772-F57E-A0AE287E6C35}"/>
              </a:ext>
            </a:extLst>
          </p:cNvPr>
          <p:cNvPicPr>
            <a:picLocks noChangeAspect="1"/>
          </p:cNvPicPr>
          <p:nvPr/>
        </p:nvPicPr>
        <p:blipFill rotWithShape="1">
          <a:blip r:embed="rId5">
            <a:extLst>
              <a:ext uri="{28A0092B-C50C-407E-A947-70E740481C1C}">
                <a14:useLocalDpi xmlns:a14="http://schemas.microsoft.com/office/drawing/2010/main" val="0"/>
              </a:ext>
            </a:extLst>
          </a:blip>
          <a:srcRect r="41986" b="15030"/>
          <a:stretch/>
        </p:blipFill>
        <p:spPr>
          <a:xfrm>
            <a:off x="4259877" y="3529739"/>
            <a:ext cx="3633867" cy="2781805"/>
          </a:xfrm>
          <a:prstGeom prst="rect">
            <a:avLst/>
          </a:prstGeom>
        </p:spPr>
      </p:pic>
      <p:sp>
        <p:nvSpPr>
          <p:cNvPr id="24" name="矢印: 下 23">
            <a:extLst>
              <a:ext uri="{FF2B5EF4-FFF2-40B4-BE49-F238E27FC236}">
                <a16:creationId xmlns:a16="http://schemas.microsoft.com/office/drawing/2014/main" id="{EC6EECF8-9784-93C6-1C37-3ABD9F741143}"/>
              </a:ext>
            </a:extLst>
          </p:cNvPr>
          <p:cNvSpPr/>
          <p:nvPr/>
        </p:nvSpPr>
        <p:spPr>
          <a:xfrm rot="16200000">
            <a:off x="3240043" y="4869853"/>
            <a:ext cx="1290957" cy="372696"/>
          </a:xfrm>
          <a:prstGeom prst="downArrow">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テキスト ボックス 24">
            <a:extLst>
              <a:ext uri="{FF2B5EF4-FFF2-40B4-BE49-F238E27FC236}">
                <a16:creationId xmlns:a16="http://schemas.microsoft.com/office/drawing/2014/main" id="{F28AEF9E-A4D2-8E2D-6421-C70290330F5F}"/>
              </a:ext>
            </a:extLst>
          </p:cNvPr>
          <p:cNvSpPr txBox="1"/>
          <p:nvPr/>
        </p:nvSpPr>
        <p:spPr>
          <a:xfrm>
            <a:off x="1490647" y="6328496"/>
            <a:ext cx="1835078"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タンパク質を入力</a:t>
            </a:r>
          </a:p>
        </p:txBody>
      </p:sp>
      <p:sp>
        <p:nvSpPr>
          <p:cNvPr id="26" name="テキスト ボックス 25">
            <a:extLst>
              <a:ext uri="{FF2B5EF4-FFF2-40B4-BE49-F238E27FC236}">
                <a16:creationId xmlns:a16="http://schemas.microsoft.com/office/drawing/2014/main" id="{7FB44889-BCB4-0428-0510-73AE8D6D68BA}"/>
              </a:ext>
            </a:extLst>
          </p:cNvPr>
          <p:cNvSpPr txBox="1"/>
          <p:nvPr/>
        </p:nvSpPr>
        <p:spPr>
          <a:xfrm>
            <a:off x="4903665" y="6327637"/>
            <a:ext cx="2633989"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各アミノ酸変異の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病原性予測確率・分類が表示</a:t>
            </a:r>
          </a:p>
        </p:txBody>
      </p:sp>
      <p:sp>
        <p:nvSpPr>
          <p:cNvPr id="28" name="テキスト ボックス 27">
            <a:extLst>
              <a:ext uri="{FF2B5EF4-FFF2-40B4-BE49-F238E27FC236}">
                <a16:creationId xmlns:a16="http://schemas.microsoft.com/office/drawing/2014/main" id="{0412B323-2068-48C3-36E8-C6148FA56578}"/>
              </a:ext>
            </a:extLst>
          </p:cNvPr>
          <p:cNvSpPr txBox="1"/>
          <p:nvPr/>
        </p:nvSpPr>
        <p:spPr>
          <a:xfrm>
            <a:off x="413146" y="3175715"/>
            <a:ext cx="4572000" cy="276999"/>
          </a:xfrm>
          <a:prstGeom prst="rect">
            <a:avLst/>
          </a:prstGeom>
          <a:noFill/>
        </p:spPr>
        <p:txBody>
          <a:bodyPr wrap="square">
            <a:spAutoFit/>
          </a:bodyPr>
          <a:lstStyle/>
          <a:p>
            <a:r>
              <a:rPr lang="ja-JP" altLang="en-US" sz="1200" dirty="0">
                <a:hlinkClick r:id="rId6"/>
              </a:rPr>
              <a:t>https://alphamissense.hegelab.org/search</a:t>
            </a:r>
            <a:endParaRPr lang="ja-JP" altLang="en-US" sz="1200" dirty="0"/>
          </a:p>
        </p:txBody>
      </p:sp>
    </p:spTree>
    <p:extLst>
      <p:ext uri="{BB962C8B-B14F-4D97-AF65-F5344CB8AC3E}">
        <p14:creationId xmlns:p14="http://schemas.microsoft.com/office/powerpoint/2010/main" val="3277162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E14EAD10-D378-F42E-F864-0728CF3D1184}"/>
              </a:ext>
            </a:extLst>
          </p:cNvPr>
          <p:cNvSpPr txBox="1"/>
          <p:nvPr/>
        </p:nvSpPr>
        <p:spPr>
          <a:xfrm>
            <a:off x="105461" y="2286000"/>
            <a:ext cx="4120178" cy="646331"/>
          </a:xfrm>
          <a:prstGeom prst="rect">
            <a:avLst/>
          </a:prstGeom>
          <a:noFill/>
        </p:spPr>
        <p:txBody>
          <a:bodyPr wrap="square" rtlCol="0">
            <a:spAutoFit/>
          </a:bodyPr>
          <a:lstStyle/>
          <a:p>
            <a:r>
              <a:rPr kumimoji="1" lang="en-US" altLang="ja-JP" dirty="0" err="1">
                <a:solidFill>
                  <a:schemeClr val="tx1">
                    <a:lumMod val="95000"/>
                    <a:lumOff val="5000"/>
                  </a:schemeClr>
                </a:solidFill>
              </a:rPr>
              <a:t>gnomAD</a:t>
            </a:r>
            <a:r>
              <a:rPr kumimoji="1" lang="ja-JP" altLang="en-US" dirty="0">
                <a:solidFill>
                  <a:schemeClr val="tx1">
                    <a:lumMod val="95000"/>
                    <a:lumOff val="5000"/>
                  </a:schemeClr>
                </a:solidFill>
              </a:rPr>
              <a:t>における変異の</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出現頻度と病原性予測が相関していた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6F008398-78CF-7860-6753-D33096B5C18D}"/>
              </a:ext>
            </a:extLst>
          </p:cNvPr>
          <p:cNvSpPr/>
          <p:nvPr/>
        </p:nvSpPr>
        <p:spPr>
          <a:xfrm>
            <a:off x="69461"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1A9FACFE-2DD1-BC39-82CA-342DBFC1CEC1}"/>
              </a:ext>
            </a:extLst>
          </p:cNvPr>
          <p:cNvSpPr txBox="1"/>
          <p:nvPr/>
        </p:nvSpPr>
        <p:spPr>
          <a:xfrm>
            <a:off x="4417499" y="2286000"/>
            <a:ext cx="4801399" cy="646331"/>
          </a:xfrm>
          <a:prstGeom prst="rect">
            <a:avLst/>
          </a:prstGeom>
          <a:noFill/>
        </p:spPr>
        <p:txBody>
          <a:bodyPr wrap="square" rtlCol="0">
            <a:spAutoFit/>
          </a:bodyPr>
          <a:lstStyle/>
          <a:p>
            <a:r>
              <a:rPr kumimoji="1" lang="ja-JP" altLang="en-US" dirty="0">
                <a:solidFill>
                  <a:schemeClr val="tx1">
                    <a:lumMod val="95000"/>
                    <a:lumOff val="5000"/>
                  </a:schemeClr>
                </a:solidFill>
              </a:rPr>
              <a:t>病原性が予測された変異は </a:t>
            </a:r>
            <a:r>
              <a:rPr kumimoji="1" lang="en-US" altLang="ja-JP" dirty="0">
                <a:solidFill>
                  <a:schemeClr val="tx1">
                    <a:lumMod val="95000"/>
                    <a:lumOff val="5000"/>
                  </a:schemeClr>
                </a:solidFill>
              </a:rPr>
              <a:t>UK Biobank</a:t>
            </a:r>
            <a:r>
              <a:rPr kumimoji="1" lang="ja-JP" altLang="en-US" dirty="0">
                <a:solidFill>
                  <a:schemeClr val="tx1">
                    <a:lumMod val="95000"/>
                    <a:lumOff val="5000"/>
                  </a:schemeClr>
                </a:solidFill>
              </a:rPr>
              <a:t>で</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何らかの形質と関連しているものが多かった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A84ECC3-6095-153C-99A3-1DF0CBAD102D}"/>
              </a:ext>
            </a:extLst>
          </p:cNvPr>
          <p:cNvSpPr/>
          <p:nvPr/>
        </p:nvSpPr>
        <p:spPr>
          <a:xfrm>
            <a:off x="4381500"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5" name="図 4">
            <a:extLst>
              <a:ext uri="{FF2B5EF4-FFF2-40B4-BE49-F238E27FC236}">
                <a16:creationId xmlns:a16="http://schemas.microsoft.com/office/drawing/2014/main" id="{D122DC82-C15A-86E0-B273-5076D53600EC}"/>
              </a:ext>
            </a:extLst>
          </p:cNvPr>
          <p:cNvPicPr>
            <a:picLocks noChangeAspect="1"/>
          </p:cNvPicPr>
          <p:nvPr/>
        </p:nvPicPr>
        <p:blipFill rotWithShape="1">
          <a:blip r:embed="rId3">
            <a:extLst>
              <a:ext uri="{28A0092B-C50C-407E-A947-70E740481C1C}">
                <a14:useLocalDpi xmlns:a14="http://schemas.microsoft.com/office/drawing/2010/main" val="0"/>
              </a:ext>
            </a:extLst>
          </a:blip>
          <a:srcRect l="2001" t="29837" r="48142" b="13279"/>
          <a:stretch/>
        </p:blipFill>
        <p:spPr>
          <a:xfrm>
            <a:off x="141461" y="3288148"/>
            <a:ext cx="3683127" cy="2241156"/>
          </a:xfrm>
          <a:prstGeom prst="rect">
            <a:avLst/>
          </a:prstGeom>
        </p:spPr>
      </p:pic>
      <p:sp>
        <p:nvSpPr>
          <p:cNvPr id="9" name="正方形/長方形 8">
            <a:extLst>
              <a:ext uri="{FF2B5EF4-FFF2-40B4-BE49-F238E27FC236}">
                <a16:creationId xmlns:a16="http://schemas.microsoft.com/office/drawing/2014/main" id="{911DA6C6-B2F9-E44F-8E0E-2DE3122B1CF0}"/>
              </a:ext>
            </a:extLst>
          </p:cNvPr>
          <p:cNvSpPr/>
          <p:nvPr/>
        </p:nvSpPr>
        <p:spPr>
          <a:xfrm>
            <a:off x="71438" y="661592"/>
            <a:ext cx="8991600" cy="152915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a:p>
            <a:r>
              <a:rPr kumimoji="1" lang="ja-JP" altLang="en-US" sz="1400" dirty="0">
                <a:solidFill>
                  <a:schemeClr val="tx1">
                    <a:lumMod val="95000"/>
                    <a:lumOff val="5000"/>
                  </a:schemeClr>
                </a:solidFill>
              </a:rPr>
              <a:t>予測結果を以下のデータセットと比較</a:t>
            </a:r>
            <a:r>
              <a:rPr kumimoji="1" lang="en-US" altLang="ja-JP" sz="1400" dirty="0">
                <a:solidFill>
                  <a:schemeClr val="tx1">
                    <a:lumMod val="95000"/>
                    <a:lumOff val="5000"/>
                  </a:schemeClr>
                </a:solidFill>
              </a:rPr>
              <a:t>: </a:t>
            </a: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1. </a:t>
            </a:r>
            <a:r>
              <a:rPr kumimoji="1" lang="en-US" altLang="ja-JP" sz="1400" u="sng" dirty="0" err="1">
                <a:solidFill>
                  <a:schemeClr val="tx1">
                    <a:lumMod val="95000"/>
                    <a:lumOff val="5000"/>
                  </a:schemeClr>
                </a:solidFill>
              </a:rPr>
              <a:t>gnomAD</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76,000</a:t>
            </a:r>
            <a:r>
              <a:rPr kumimoji="1" lang="ja-JP" altLang="en-US" sz="1400" dirty="0">
                <a:solidFill>
                  <a:schemeClr val="tx1">
                    <a:lumMod val="95000"/>
                    <a:lumOff val="5000"/>
                  </a:schemeClr>
                </a:solidFill>
              </a:rPr>
              <a:t>人の全ゲノムを収集したデータベース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エクソン領域の各アミノ酸の変異頻度と予測された病原性を比較</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2. </a:t>
            </a:r>
            <a:r>
              <a:rPr kumimoji="1" lang="en-US" altLang="ja-JP" sz="1400" u="sng" dirty="0">
                <a:solidFill>
                  <a:schemeClr val="tx1">
                    <a:lumMod val="95000"/>
                    <a:lumOff val="5000"/>
                  </a:schemeClr>
                </a:solidFill>
              </a:rPr>
              <a:t>UK Biobank</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50</a:t>
            </a:r>
            <a:r>
              <a:rPr kumimoji="1" lang="ja-JP" altLang="en-US" sz="1400" dirty="0">
                <a:solidFill>
                  <a:schemeClr val="tx1">
                    <a:lumMod val="95000"/>
                    <a:lumOff val="5000"/>
                  </a:schemeClr>
                </a:solidFill>
              </a:rPr>
              <a:t>万人のゲノムデータと</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その後の健康状態を記録したデータベース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遺伝子変異ごとにそれを持つ人の健康状態のデータがある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7A954B9E-E8F6-01E0-C6A6-B65DE56D059C}"/>
              </a:ext>
            </a:extLst>
          </p:cNvPr>
          <p:cNvSpPr txBox="1"/>
          <p:nvPr/>
        </p:nvSpPr>
        <p:spPr>
          <a:xfrm>
            <a:off x="17901" y="5731232"/>
            <a:ext cx="445306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出現頻度が低い変異ほど病原性のものが多かった。</a:t>
            </a:r>
            <a:endParaRPr kumimoji="1" lang="ja-JP" altLang="en-US" sz="1400" dirty="0">
              <a:solidFill>
                <a:schemeClr val="tx1">
                  <a:lumMod val="95000"/>
                  <a:lumOff val="5000"/>
                </a:schemeClr>
              </a:solidFill>
            </a:endParaRPr>
          </a:p>
        </p:txBody>
      </p:sp>
      <p:pic>
        <p:nvPicPr>
          <p:cNvPr id="2" name="図 1">
            <a:extLst>
              <a:ext uri="{FF2B5EF4-FFF2-40B4-BE49-F238E27FC236}">
                <a16:creationId xmlns:a16="http://schemas.microsoft.com/office/drawing/2014/main" id="{2A57EDA1-C2A5-AA0E-53E9-277BDE32145B}"/>
              </a:ext>
            </a:extLst>
          </p:cNvPr>
          <p:cNvPicPr>
            <a:picLocks noChangeAspect="1"/>
          </p:cNvPicPr>
          <p:nvPr/>
        </p:nvPicPr>
        <p:blipFill rotWithShape="1">
          <a:blip r:embed="rId3">
            <a:extLst>
              <a:ext uri="{28A0092B-C50C-407E-A947-70E740481C1C}">
                <a14:useLocalDpi xmlns:a14="http://schemas.microsoft.com/office/drawing/2010/main" val="0"/>
              </a:ext>
            </a:extLst>
          </a:blip>
          <a:srcRect l="59122" t="28894" r="3306" b="434"/>
          <a:stretch/>
        </p:blipFill>
        <p:spPr>
          <a:xfrm>
            <a:off x="5214987" y="3302451"/>
            <a:ext cx="3079267" cy="3089075"/>
          </a:xfrm>
          <a:prstGeom prst="rect">
            <a:avLst/>
          </a:prstGeom>
        </p:spPr>
      </p:pic>
      <p:sp>
        <p:nvSpPr>
          <p:cNvPr id="6" name="正方形/長方形 5">
            <a:extLst>
              <a:ext uri="{FF2B5EF4-FFF2-40B4-BE49-F238E27FC236}">
                <a16:creationId xmlns:a16="http://schemas.microsoft.com/office/drawing/2014/main" id="{76A483A0-402F-645F-DCAE-5DF7DBD79CCB}"/>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3" name="正方形/長方形 12">
            <a:extLst>
              <a:ext uri="{FF2B5EF4-FFF2-40B4-BE49-F238E27FC236}">
                <a16:creationId xmlns:a16="http://schemas.microsoft.com/office/drawing/2014/main" id="{F75AD94E-AA65-74AC-D7D6-3ED3649D28E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Tree>
    <p:extLst>
      <p:ext uri="{BB962C8B-B14F-4D97-AF65-F5344CB8AC3E}">
        <p14:creationId xmlns:p14="http://schemas.microsoft.com/office/powerpoint/2010/main" val="409478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著者らの</a:t>
            </a:r>
            <a:r>
              <a:rPr kumimoji="1" lang="en-US" altLang="ja-JP" sz="2200" b="1" dirty="0"/>
              <a:t>Discussion</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8" name="テキスト ボックス 7">
            <a:extLst>
              <a:ext uri="{FF2B5EF4-FFF2-40B4-BE49-F238E27FC236}">
                <a16:creationId xmlns:a16="http://schemas.microsoft.com/office/drawing/2014/main" id="{E02A4E2F-54AA-DC42-F239-4F0F8E1B5B8A}"/>
              </a:ext>
            </a:extLst>
          </p:cNvPr>
          <p:cNvSpPr txBox="1"/>
          <p:nvPr/>
        </p:nvSpPr>
        <p:spPr>
          <a:xfrm>
            <a:off x="107438" y="571262"/>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本研究の成果</a:t>
            </a:r>
            <a:endParaRPr kumimoji="1" lang="en-US" altLang="ja-JP" dirty="0">
              <a:solidFill>
                <a:schemeClr val="tx1">
                  <a:lumMod val="95000"/>
                  <a:lumOff val="5000"/>
                </a:schemeClr>
              </a:solidFill>
            </a:endParaRPr>
          </a:p>
        </p:txBody>
      </p:sp>
      <p:sp>
        <p:nvSpPr>
          <p:cNvPr id="10" name="正方形/長方形 9">
            <a:extLst>
              <a:ext uri="{FF2B5EF4-FFF2-40B4-BE49-F238E27FC236}">
                <a16:creationId xmlns:a16="http://schemas.microsoft.com/office/drawing/2014/main" id="{EF79DC63-39F0-29CC-6688-D059195C6EE4}"/>
              </a:ext>
            </a:extLst>
          </p:cNvPr>
          <p:cNvSpPr/>
          <p:nvPr/>
        </p:nvSpPr>
        <p:spPr>
          <a:xfrm>
            <a:off x="71438" y="60292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テキスト ボックス 12">
            <a:extLst>
              <a:ext uri="{FF2B5EF4-FFF2-40B4-BE49-F238E27FC236}">
                <a16:creationId xmlns:a16="http://schemas.microsoft.com/office/drawing/2014/main" id="{B118D80A-CC89-34B0-AF38-F77FD9189CC1}"/>
              </a:ext>
            </a:extLst>
          </p:cNvPr>
          <p:cNvSpPr txBox="1"/>
          <p:nvPr/>
        </p:nvSpPr>
        <p:spPr>
          <a:xfrm>
            <a:off x="107438" y="3428978"/>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本研究の影響</a:t>
            </a:r>
            <a:endParaRPr kumimoji="1" lang="en-US" altLang="ja-JP" dirty="0">
              <a:solidFill>
                <a:schemeClr val="tx1">
                  <a:lumMod val="95000"/>
                  <a:lumOff val="5000"/>
                </a:schemeClr>
              </a:solidFill>
            </a:endParaRPr>
          </a:p>
        </p:txBody>
      </p:sp>
      <p:sp>
        <p:nvSpPr>
          <p:cNvPr id="17" name="正方形/長方形 16">
            <a:extLst>
              <a:ext uri="{FF2B5EF4-FFF2-40B4-BE49-F238E27FC236}">
                <a16:creationId xmlns:a16="http://schemas.microsoft.com/office/drawing/2014/main" id="{0562FB33-148A-B651-2450-6894B5225B51}"/>
              </a:ext>
            </a:extLst>
          </p:cNvPr>
          <p:cNvSpPr/>
          <p:nvPr/>
        </p:nvSpPr>
        <p:spPr>
          <a:xfrm>
            <a:off x="71438" y="346064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1" name="テキスト ボックス 20">
            <a:extLst>
              <a:ext uri="{FF2B5EF4-FFF2-40B4-BE49-F238E27FC236}">
                <a16:creationId xmlns:a16="http://schemas.microsoft.com/office/drawing/2014/main" id="{C841A1D7-DF29-AC53-FBDB-32B808E2799D}"/>
              </a:ext>
            </a:extLst>
          </p:cNvPr>
          <p:cNvSpPr txBox="1"/>
          <p:nvPr/>
        </p:nvSpPr>
        <p:spPr>
          <a:xfrm>
            <a:off x="640838" y="1085477"/>
            <a:ext cx="5331337" cy="584775"/>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err="1"/>
              <a:t>AlphaFold</a:t>
            </a:r>
            <a:r>
              <a:rPr lang="ja-JP" altLang="en-US" sz="1600" dirty="0"/>
              <a:t>など最新のモデルを組み合わせ　　　　　　　ミスセンス変異の病原性予測モデルを開発した</a:t>
            </a:r>
          </a:p>
        </p:txBody>
      </p:sp>
      <p:sp>
        <p:nvSpPr>
          <p:cNvPr id="23" name="テキスト ボックス 22">
            <a:extLst>
              <a:ext uri="{FF2B5EF4-FFF2-40B4-BE49-F238E27FC236}">
                <a16:creationId xmlns:a16="http://schemas.microsoft.com/office/drawing/2014/main" id="{7C6FF561-7756-126D-BADB-B39869C8224C}"/>
              </a:ext>
            </a:extLst>
          </p:cNvPr>
          <p:cNvSpPr txBox="1"/>
          <p:nvPr/>
        </p:nvSpPr>
        <p:spPr>
          <a:xfrm>
            <a:off x="640838" y="1838610"/>
            <a:ext cx="843172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モデルは様々なベンチマークデータで既存手法を上回る予測性能を示した。</a:t>
            </a:r>
          </a:p>
        </p:txBody>
      </p:sp>
      <p:sp>
        <p:nvSpPr>
          <p:cNvPr id="25" name="テキスト ボックス 24">
            <a:extLst>
              <a:ext uri="{FF2B5EF4-FFF2-40B4-BE49-F238E27FC236}">
                <a16:creationId xmlns:a16="http://schemas.microsoft.com/office/drawing/2014/main" id="{416E48DA-33B3-7459-2157-4137B2565410}"/>
              </a:ext>
            </a:extLst>
          </p:cNvPr>
          <p:cNvSpPr txBox="1"/>
          <p:nvPr/>
        </p:nvSpPr>
        <p:spPr>
          <a:xfrm>
            <a:off x="640838" y="2516169"/>
            <a:ext cx="7990912"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全タンパク質のアミノ酸の変異についての予測結果データを公開した。</a:t>
            </a:r>
          </a:p>
        </p:txBody>
      </p:sp>
      <p:sp>
        <p:nvSpPr>
          <p:cNvPr id="29" name="テキスト ボックス 28">
            <a:extLst>
              <a:ext uri="{FF2B5EF4-FFF2-40B4-BE49-F238E27FC236}">
                <a16:creationId xmlns:a16="http://schemas.microsoft.com/office/drawing/2014/main" id="{F3E1A9A4-6667-6921-1867-DE4F01C9FCCA}"/>
              </a:ext>
            </a:extLst>
          </p:cNvPr>
          <p:cNvSpPr txBox="1"/>
          <p:nvPr/>
        </p:nvSpPr>
        <p:spPr>
          <a:xfrm>
            <a:off x="640838" y="4157717"/>
            <a:ext cx="597427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アミノ酸変異がタンパク質の機能に与える影響の理解</a:t>
            </a:r>
          </a:p>
        </p:txBody>
      </p:sp>
      <p:sp>
        <p:nvSpPr>
          <p:cNvPr id="31" name="テキスト ボックス 30">
            <a:extLst>
              <a:ext uri="{FF2B5EF4-FFF2-40B4-BE49-F238E27FC236}">
                <a16:creationId xmlns:a16="http://schemas.microsoft.com/office/drawing/2014/main" id="{01389F42-DB7F-D587-3929-72C3AC47AEFB}"/>
              </a:ext>
            </a:extLst>
          </p:cNvPr>
          <p:cNvSpPr txBox="1"/>
          <p:nvPr/>
        </p:nvSpPr>
        <p:spPr>
          <a:xfrm>
            <a:off x="640838" y="5384684"/>
            <a:ext cx="4895850"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生体における遺伝子の重要性の定量化</a:t>
            </a:r>
          </a:p>
        </p:txBody>
      </p:sp>
      <p:sp>
        <p:nvSpPr>
          <p:cNvPr id="35" name="テキスト ボックス 34">
            <a:extLst>
              <a:ext uri="{FF2B5EF4-FFF2-40B4-BE49-F238E27FC236}">
                <a16:creationId xmlns:a16="http://schemas.microsoft.com/office/drawing/2014/main" id="{AF638D69-C14E-BEF6-4469-B1097B098FD5}"/>
              </a:ext>
            </a:extLst>
          </p:cNvPr>
          <p:cNvSpPr txBox="1"/>
          <p:nvPr/>
        </p:nvSpPr>
        <p:spPr>
          <a:xfrm>
            <a:off x="640838" y="4771200"/>
            <a:ext cx="4895850"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de novo</a:t>
            </a:r>
            <a:r>
              <a:rPr lang="ja-JP" altLang="en-US" sz="1600" dirty="0"/>
              <a:t>変異をもつ希少疾患患者の診断</a:t>
            </a:r>
          </a:p>
        </p:txBody>
      </p:sp>
      <p:sp>
        <p:nvSpPr>
          <p:cNvPr id="36" name="テキスト ボックス 35">
            <a:extLst>
              <a:ext uri="{FF2B5EF4-FFF2-40B4-BE49-F238E27FC236}">
                <a16:creationId xmlns:a16="http://schemas.microsoft.com/office/drawing/2014/main" id="{C6C2F5D6-2253-7E49-A61B-4FB2E01FC4C4}"/>
              </a:ext>
            </a:extLst>
          </p:cNvPr>
          <p:cNvSpPr txBox="1"/>
          <p:nvPr/>
        </p:nvSpPr>
        <p:spPr>
          <a:xfrm>
            <a:off x="326046" y="5948140"/>
            <a:ext cx="4895850" cy="338554"/>
          </a:xfrm>
          <a:prstGeom prst="rect">
            <a:avLst/>
          </a:prstGeom>
          <a:noFill/>
        </p:spPr>
        <p:txBody>
          <a:bodyPr wrap="square">
            <a:spAutoFit/>
          </a:bodyPr>
          <a:lstStyle/>
          <a:p>
            <a:r>
              <a:rPr lang="ja-JP" altLang="en-US" sz="1600" dirty="0"/>
              <a:t>などに貢献する可能性がある。</a:t>
            </a:r>
          </a:p>
        </p:txBody>
      </p:sp>
    </p:spTree>
    <p:extLst>
      <p:ext uri="{BB962C8B-B14F-4D97-AF65-F5344CB8AC3E}">
        <p14:creationId xmlns:p14="http://schemas.microsoft.com/office/powerpoint/2010/main" val="1982266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所感・将来展望</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5BEFAB15-D3EE-B464-BED8-7E1368F0FCB9}"/>
              </a:ext>
            </a:extLst>
          </p:cNvPr>
          <p:cNvSpPr txBox="1"/>
          <p:nvPr/>
        </p:nvSpPr>
        <p:spPr>
          <a:xfrm>
            <a:off x="213263" y="647985"/>
            <a:ext cx="6625688"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既存手法を組み合わせたモデルではあるが</a:t>
            </a:r>
            <a:r>
              <a:rPr lang="en-US" altLang="ja-JP" sz="1600" dirty="0"/>
              <a:t>,                                       </a:t>
            </a:r>
            <a:r>
              <a:rPr lang="ja-JP" altLang="en-US" sz="1600" dirty="0"/>
              <a:t>全体としてはとても画期的で高性能なモデルだと思った</a:t>
            </a:r>
          </a:p>
        </p:txBody>
      </p:sp>
      <p:sp>
        <p:nvSpPr>
          <p:cNvPr id="5" name="テキスト ボックス 4">
            <a:extLst>
              <a:ext uri="{FF2B5EF4-FFF2-40B4-BE49-F238E27FC236}">
                <a16:creationId xmlns:a16="http://schemas.microsoft.com/office/drawing/2014/main" id="{4E8990B7-866E-11EE-026C-77AD29D09013}"/>
              </a:ext>
            </a:extLst>
          </p:cNvPr>
          <p:cNvSpPr txBox="1"/>
          <p:nvPr/>
        </p:nvSpPr>
        <p:spPr>
          <a:xfrm>
            <a:off x="213263" y="1585816"/>
            <a:ext cx="7463887"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AlphaFold2</a:t>
            </a:r>
            <a:r>
              <a:rPr lang="ja-JP" altLang="en-US" sz="1600" dirty="0"/>
              <a:t>モデルを他のタスクに</a:t>
            </a:r>
            <a:r>
              <a:rPr lang="ja-JP" altLang="en-US" sz="1600"/>
              <a:t>応用する可能性</a:t>
            </a:r>
            <a:r>
              <a:rPr lang="ja-JP" altLang="en-US" sz="1600" dirty="0"/>
              <a:t>が示唆された</a:t>
            </a:r>
          </a:p>
        </p:txBody>
      </p:sp>
      <p:sp>
        <p:nvSpPr>
          <p:cNvPr id="11" name="テキスト ボックス 10">
            <a:extLst>
              <a:ext uri="{FF2B5EF4-FFF2-40B4-BE49-F238E27FC236}">
                <a16:creationId xmlns:a16="http://schemas.microsoft.com/office/drawing/2014/main" id="{A0EF5F84-A8DC-22D1-1B25-47C3E6D82EE1}"/>
              </a:ext>
            </a:extLst>
          </p:cNvPr>
          <p:cNvSpPr txBox="1"/>
          <p:nvPr/>
        </p:nvSpPr>
        <p:spPr>
          <a:xfrm>
            <a:off x="666749" y="1989580"/>
            <a:ext cx="6791326" cy="738664"/>
          </a:xfrm>
          <a:prstGeom prst="rect">
            <a:avLst/>
          </a:prstGeom>
          <a:noFill/>
        </p:spPr>
        <p:txBody>
          <a:bodyPr wrap="square">
            <a:spAutoFit/>
          </a:bodyPr>
          <a:lstStyle/>
          <a:p>
            <a:r>
              <a:rPr lang="ja-JP" altLang="en-US" sz="1400" dirty="0"/>
              <a:t>タンパク質と化合物</a:t>
            </a:r>
            <a:r>
              <a:rPr lang="ja-JP" altLang="en-US" sz="1400"/>
              <a:t>のドッキングシミュレーションなど</a:t>
            </a:r>
            <a:endParaRPr lang="ja-JP" altLang="en-US" sz="1400" dirty="0"/>
          </a:p>
          <a:p>
            <a:endParaRPr lang="en-US" altLang="ja-JP" sz="1400" dirty="0"/>
          </a:p>
          <a:p>
            <a:r>
              <a:rPr lang="en-US" altLang="ja-JP" sz="1400" dirty="0"/>
              <a:t>AlphaFold2</a:t>
            </a:r>
            <a:r>
              <a:rPr lang="ja-JP" altLang="en-US" sz="1400" dirty="0"/>
              <a:t>がタンパク質関連タスクの</a:t>
            </a:r>
            <a:r>
              <a:rPr lang="en-US" altLang="ja-JP" sz="1400" dirty="0"/>
              <a:t>Foundation model</a:t>
            </a:r>
            <a:r>
              <a:rPr lang="ja-JP" altLang="en-US" sz="1400" dirty="0"/>
              <a:t>になるかもしれない。</a:t>
            </a:r>
          </a:p>
        </p:txBody>
      </p:sp>
      <p:sp>
        <p:nvSpPr>
          <p:cNvPr id="12" name="テキスト ボックス 11">
            <a:extLst>
              <a:ext uri="{FF2B5EF4-FFF2-40B4-BE49-F238E27FC236}">
                <a16:creationId xmlns:a16="http://schemas.microsoft.com/office/drawing/2014/main" id="{9DD06077-D619-CA13-9425-ED5A5F723AA5}"/>
              </a:ext>
            </a:extLst>
          </p:cNvPr>
          <p:cNvSpPr txBox="1"/>
          <p:nvPr/>
        </p:nvSpPr>
        <p:spPr>
          <a:xfrm>
            <a:off x="213263" y="4921307"/>
            <a:ext cx="8930738"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a:t>ミスセンス変異以外の変異に</a:t>
            </a:r>
            <a:r>
              <a:rPr lang="ja-JP" altLang="en-US" sz="1600" dirty="0"/>
              <a:t>応用可能かどうかも気になった</a:t>
            </a:r>
          </a:p>
        </p:txBody>
      </p:sp>
      <p:sp>
        <p:nvSpPr>
          <p:cNvPr id="13" name="テキスト ボックス 12">
            <a:extLst>
              <a:ext uri="{FF2B5EF4-FFF2-40B4-BE49-F238E27FC236}">
                <a16:creationId xmlns:a16="http://schemas.microsoft.com/office/drawing/2014/main" id="{5D12B337-419D-ABCE-030C-2F213FA45CBF}"/>
              </a:ext>
            </a:extLst>
          </p:cNvPr>
          <p:cNvSpPr txBox="1"/>
          <p:nvPr/>
        </p:nvSpPr>
        <p:spPr>
          <a:xfrm>
            <a:off x="666750" y="5417404"/>
            <a:ext cx="7515227" cy="307777"/>
          </a:xfrm>
          <a:prstGeom prst="rect">
            <a:avLst/>
          </a:prstGeom>
          <a:noFill/>
        </p:spPr>
        <p:txBody>
          <a:bodyPr wrap="square">
            <a:spAutoFit/>
          </a:bodyPr>
          <a:lstStyle/>
          <a:p>
            <a:r>
              <a:rPr lang="ja-JP" altLang="en-US" sz="1400" dirty="0"/>
              <a:t>マスク部分を予測する事前学習タスクを改変すれば応用できるかもしれない。</a:t>
            </a:r>
          </a:p>
        </p:txBody>
      </p:sp>
      <p:sp>
        <p:nvSpPr>
          <p:cNvPr id="14" name="テキスト ボックス 13">
            <a:extLst>
              <a:ext uri="{FF2B5EF4-FFF2-40B4-BE49-F238E27FC236}">
                <a16:creationId xmlns:a16="http://schemas.microsoft.com/office/drawing/2014/main" id="{CB46ED91-001E-1BEC-FFA8-4182F61508E9}"/>
              </a:ext>
            </a:extLst>
          </p:cNvPr>
          <p:cNvSpPr txBox="1"/>
          <p:nvPr/>
        </p:nvSpPr>
        <p:spPr>
          <a:xfrm>
            <a:off x="213264" y="3050522"/>
            <a:ext cx="7011996"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a:t>活性の低下が疾患になるタンパク質と</a:t>
            </a:r>
            <a:r>
              <a:rPr lang="en-US" altLang="ja-JP" sz="1600" dirty="0"/>
              <a:t>, </a:t>
            </a:r>
            <a:r>
              <a:rPr lang="ja-JP" altLang="en-US" sz="1600"/>
              <a:t>亢進が疾患になるタンパク質はどちらも予測できるのか</a:t>
            </a:r>
            <a:endParaRPr lang="ja-JP" altLang="en-US" sz="1600" dirty="0"/>
          </a:p>
        </p:txBody>
      </p:sp>
      <p:sp>
        <p:nvSpPr>
          <p:cNvPr id="15" name="テキスト ボックス 14">
            <a:extLst>
              <a:ext uri="{FF2B5EF4-FFF2-40B4-BE49-F238E27FC236}">
                <a16:creationId xmlns:a16="http://schemas.microsoft.com/office/drawing/2014/main" id="{F5D1BEEB-60B2-C3AD-AB1D-0422BF609922}"/>
              </a:ext>
            </a:extLst>
          </p:cNvPr>
          <p:cNvSpPr txBox="1"/>
          <p:nvPr/>
        </p:nvSpPr>
        <p:spPr>
          <a:xfrm>
            <a:off x="666750" y="3635297"/>
            <a:ext cx="7515227" cy="1019959"/>
          </a:xfrm>
          <a:prstGeom prst="rect">
            <a:avLst/>
          </a:prstGeom>
          <a:noFill/>
        </p:spPr>
        <p:txBody>
          <a:bodyPr wrap="square">
            <a:spAutoFit/>
          </a:bodyPr>
          <a:lstStyle/>
          <a:p>
            <a:pPr>
              <a:lnSpc>
                <a:spcPct val="150000"/>
              </a:lnSpc>
            </a:pPr>
            <a:r>
              <a:rPr lang="ja-JP" altLang="en-US" sz="1400"/>
              <a:t>類似したタンパク質でも発現部位等によって異なる場合もある。</a:t>
            </a:r>
            <a:endParaRPr lang="en-US" altLang="ja-JP" sz="1400" dirty="0"/>
          </a:p>
          <a:p>
            <a:pPr>
              <a:lnSpc>
                <a:spcPct val="150000"/>
              </a:lnSpc>
            </a:pPr>
            <a:r>
              <a:rPr lang="ja-JP" altLang="en-US" sz="1400"/>
              <a:t>できればそれぞれの性質のタンパク質ごとに評価してほしかった。</a:t>
            </a:r>
            <a:endParaRPr lang="en-US" altLang="ja-JP" sz="1400" dirty="0"/>
          </a:p>
          <a:p>
            <a:pPr>
              <a:lnSpc>
                <a:spcPct val="150000"/>
              </a:lnSpc>
            </a:pPr>
            <a:r>
              <a:rPr lang="ja-JP" altLang="en-US" sz="1400"/>
              <a:t>評価用</a:t>
            </a:r>
            <a:r>
              <a:rPr lang="ja-JP" altLang="en-US" sz="1400" dirty="0"/>
              <a:t>データセットには両方の変異が入っているのか。</a:t>
            </a:r>
          </a:p>
        </p:txBody>
      </p:sp>
    </p:spTree>
    <p:extLst>
      <p:ext uri="{BB962C8B-B14F-4D97-AF65-F5344CB8AC3E}">
        <p14:creationId xmlns:p14="http://schemas.microsoft.com/office/powerpoint/2010/main" val="574681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Thank you for listening</a:t>
            </a:r>
          </a:p>
        </p:txBody>
      </p:sp>
    </p:spTree>
    <p:extLst>
      <p:ext uri="{BB962C8B-B14F-4D97-AF65-F5344CB8AC3E}">
        <p14:creationId xmlns:p14="http://schemas.microsoft.com/office/powerpoint/2010/main" val="3181368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1323856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2. </a:t>
            </a:r>
            <a:r>
              <a:rPr kumimoji="1" lang="ja-JP" altLang="en-US" sz="2200" b="1"/>
              <a:t>予測</a:t>
            </a:r>
            <a:r>
              <a:rPr kumimoji="1" lang="ja-JP" altLang="en-US" sz="2200" b="1" dirty="0"/>
              <a:t>結果と臨床報告データの比較</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データでの比較</a:t>
            </a:r>
            <a:endParaRPr kumimoji="1" lang="ja-JP" altLang="en-US" u="sng" dirty="0">
              <a:solidFill>
                <a:srgbClr val="3965B5"/>
              </a:solidFill>
            </a:endParaRPr>
          </a:p>
        </p:txBody>
      </p:sp>
      <p:sp>
        <p:nvSpPr>
          <p:cNvPr id="34" name="テキスト ボックス 33">
            <a:extLst>
              <a:ext uri="{FF2B5EF4-FFF2-40B4-BE49-F238E27FC236}">
                <a16:creationId xmlns:a16="http://schemas.microsoft.com/office/drawing/2014/main" id="{F985D244-F59C-6831-2279-5E6630EF1273}"/>
              </a:ext>
            </a:extLst>
          </p:cNvPr>
          <p:cNvSpPr txBox="1"/>
          <p:nvPr/>
        </p:nvSpPr>
        <p:spPr>
          <a:xfrm>
            <a:off x="212338" y="967960"/>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ACMG</a:t>
            </a:r>
            <a:r>
              <a:rPr kumimoji="1" lang="ja-JP" altLang="en-US" sz="1600">
                <a:solidFill>
                  <a:schemeClr val="tx1">
                    <a:lumMod val="95000"/>
                    <a:lumOff val="5000"/>
                  </a:schemeClr>
                </a:solidFill>
              </a:rPr>
              <a:t>で</a:t>
            </a:r>
            <a:r>
              <a:rPr kumimoji="1" lang="en-US" altLang="ja-JP" sz="1600" dirty="0">
                <a:solidFill>
                  <a:schemeClr val="tx1">
                    <a:lumMod val="95000"/>
                    <a:lumOff val="5000"/>
                  </a:schemeClr>
                </a:solidFill>
              </a:rPr>
              <a:t>secondary finding</a:t>
            </a:r>
            <a:r>
              <a:rPr kumimoji="1" lang="ja-JP" altLang="en-US" sz="1600">
                <a:solidFill>
                  <a:schemeClr val="tx1">
                    <a:lumMod val="95000"/>
                    <a:lumOff val="5000"/>
                  </a:schemeClr>
                </a:solidFill>
              </a:rPr>
              <a:t>の報告が</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推奨されている各遺伝子の予測</a:t>
            </a:r>
            <a:endParaRPr kumimoji="1" lang="ja-JP" altLang="en-US" sz="1600" dirty="0">
              <a:solidFill>
                <a:schemeClr val="tx1">
                  <a:lumMod val="95000"/>
                  <a:lumOff val="5000"/>
                </a:schemeClr>
              </a:solidFill>
            </a:endParaRPr>
          </a:p>
        </p:txBody>
      </p:sp>
      <p:sp>
        <p:nvSpPr>
          <p:cNvPr id="35" name="正方形/長方形 34">
            <a:extLst>
              <a:ext uri="{FF2B5EF4-FFF2-40B4-BE49-F238E27FC236}">
                <a16:creationId xmlns:a16="http://schemas.microsoft.com/office/drawing/2014/main" id="{0DA8A2AF-D250-0CDB-894B-1C3743E1AD48}"/>
              </a:ext>
            </a:extLst>
          </p:cNvPr>
          <p:cNvSpPr/>
          <p:nvPr/>
        </p:nvSpPr>
        <p:spPr>
          <a:xfrm>
            <a:off x="156500" y="967960"/>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4627929" y="967960"/>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72571" y="951683"/>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MAVE</a:t>
            </a:r>
            <a:r>
              <a:rPr kumimoji="1" lang="ja-JP" altLang="en-US" sz="1600">
                <a:solidFill>
                  <a:schemeClr val="tx1">
                    <a:lumMod val="95000"/>
                    <a:lumOff val="5000"/>
                  </a:schemeClr>
                </a:solidFill>
              </a:rPr>
              <a:t>での研究が推奨されている</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各遺伝子群の予測</a:t>
            </a:r>
            <a:endParaRPr kumimoji="1" lang="ja-JP" altLang="en-US" sz="1600" dirty="0">
              <a:solidFill>
                <a:schemeClr val="tx1">
                  <a:lumMod val="95000"/>
                  <a:lumOff val="5000"/>
                </a:schemeClr>
              </a:solidFill>
            </a:endParaRPr>
          </a:p>
        </p:txBody>
      </p:sp>
      <p:pic>
        <p:nvPicPr>
          <p:cNvPr id="10" name="図 9">
            <a:extLst>
              <a:ext uri="{FF2B5EF4-FFF2-40B4-BE49-F238E27FC236}">
                <a16:creationId xmlns:a16="http://schemas.microsoft.com/office/drawing/2014/main" id="{FFBBF0AF-DFC1-D959-5619-446193A23FA5}"/>
              </a:ext>
            </a:extLst>
          </p:cNvPr>
          <p:cNvPicPr>
            <a:picLocks noChangeAspect="1"/>
          </p:cNvPicPr>
          <p:nvPr/>
        </p:nvPicPr>
        <p:blipFill rotWithShape="1">
          <a:blip r:embed="rId3">
            <a:extLst>
              <a:ext uri="{28A0092B-C50C-407E-A947-70E740481C1C}">
                <a14:useLocalDpi xmlns:a14="http://schemas.microsoft.com/office/drawing/2010/main" val="0"/>
              </a:ext>
            </a:extLst>
          </a:blip>
          <a:srcRect t="8923" r="41896" b="3401"/>
          <a:stretch/>
        </p:blipFill>
        <p:spPr>
          <a:xfrm>
            <a:off x="39858" y="1851758"/>
            <a:ext cx="4516072" cy="2790702"/>
          </a:xfrm>
          <a:prstGeom prst="rect">
            <a:avLst/>
          </a:prstGeom>
        </p:spPr>
      </p:pic>
      <p:pic>
        <p:nvPicPr>
          <p:cNvPr id="12" name="図 11">
            <a:extLst>
              <a:ext uri="{FF2B5EF4-FFF2-40B4-BE49-F238E27FC236}">
                <a16:creationId xmlns:a16="http://schemas.microsoft.com/office/drawing/2014/main" id="{699BE9C0-F65E-3E14-1393-7DB166AB42A4}"/>
              </a:ext>
            </a:extLst>
          </p:cNvPr>
          <p:cNvPicPr>
            <a:picLocks noChangeAspect="1"/>
          </p:cNvPicPr>
          <p:nvPr/>
        </p:nvPicPr>
        <p:blipFill rotWithShape="1">
          <a:blip r:embed="rId3">
            <a:extLst>
              <a:ext uri="{28A0092B-C50C-407E-A947-70E740481C1C}">
                <a14:useLocalDpi xmlns:a14="http://schemas.microsoft.com/office/drawing/2010/main" val="0"/>
              </a:ext>
            </a:extLst>
          </a:blip>
          <a:srcRect l="59267" t="8799"/>
          <a:stretch/>
        </p:blipFill>
        <p:spPr>
          <a:xfrm>
            <a:off x="4963886" y="1851758"/>
            <a:ext cx="3165985" cy="2902922"/>
          </a:xfrm>
          <a:prstGeom prst="rect">
            <a:avLst/>
          </a:prstGeom>
        </p:spPr>
      </p:pic>
    </p:spTree>
    <p:extLst>
      <p:ext uri="{BB962C8B-B14F-4D97-AF65-F5344CB8AC3E}">
        <p14:creationId xmlns:p14="http://schemas.microsoft.com/office/powerpoint/2010/main" val="229492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5" name="図 4" descr="ダイアグラム&#10;&#10;自動的に生成された説明">
            <a:extLst>
              <a:ext uri="{FF2B5EF4-FFF2-40B4-BE49-F238E27FC236}">
                <a16:creationId xmlns:a16="http://schemas.microsoft.com/office/drawing/2014/main" id="{ED474B7D-3B4A-43F6-C302-AB8C09A03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1101530"/>
            <a:ext cx="9001125" cy="4846261"/>
          </a:xfrm>
          <a:prstGeom prst="rect">
            <a:avLst/>
          </a:prstGeom>
        </p:spPr>
      </p:pic>
    </p:spTree>
    <p:extLst>
      <p:ext uri="{BB962C8B-B14F-4D97-AF65-F5344CB8AC3E}">
        <p14:creationId xmlns:p14="http://schemas.microsoft.com/office/powerpoint/2010/main" val="2058733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自動的に生成された説明">
            <a:extLst>
              <a:ext uri="{FF2B5EF4-FFF2-40B4-BE49-F238E27FC236}">
                <a16:creationId xmlns:a16="http://schemas.microsoft.com/office/drawing/2014/main" id="{01B45D33-F773-FC89-4D50-0F29CF211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190" y="462946"/>
            <a:ext cx="5062460" cy="6395054"/>
          </a:xfrm>
          <a:prstGeom prst="rect">
            <a:avLst/>
          </a:prstGeom>
        </p:spPr>
      </p:pic>
    </p:spTree>
    <p:extLst>
      <p:ext uri="{BB962C8B-B14F-4D97-AF65-F5344CB8AC3E}">
        <p14:creationId xmlns:p14="http://schemas.microsoft.com/office/powerpoint/2010/main" val="228138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が含まれている画像&#10;&#10;自動的に生成された説明">
            <a:extLst>
              <a:ext uri="{FF2B5EF4-FFF2-40B4-BE49-F238E27FC236}">
                <a16:creationId xmlns:a16="http://schemas.microsoft.com/office/drawing/2014/main" id="{24BD6CE2-7A62-331D-85D7-B3700AF21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937" y="459664"/>
            <a:ext cx="5012007" cy="6398336"/>
          </a:xfrm>
          <a:prstGeom prst="rect">
            <a:avLst/>
          </a:prstGeom>
        </p:spPr>
      </p:pic>
    </p:spTree>
    <p:extLst>
      <p:ext uri="{BB962C8B-B14F-4D97-AF65-F5344CB8AC3E}">
        <p14:creationId xmlns:p14="http://schemas.microsoft.com/office/powerpoint/2010/main" val="3169604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BD4F-35A3-D811-63E4-F8ADD9B260D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DD4C2C-5F82-265E-7502-8A2079F67081}"/>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7B8ED9FF-B366-6DE5-8FB9-0ECC32D8DD2C}"/>
              </a:ext>
            </a:extLst>
          </p:cNvPr>
          <p:cNvSpPr txBox="1"/>
          <p:nvPr/>
        </p:nvSpPr>
        <p:spPr>
          <a:xfrm>
            <a:off x="133194" y="2739168"/>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a:solidFill>
                  <a:schemeClr val="tx1">
                    <a:lumMod val="85000"/>
                    <a:lumOff val="15000"/>
                  </a:schemeClr>
                </a:solidFill>
              </a:rPr>
              <a:t> </a:t>
            </a:r>
            <a:r>
              <a:rPr kumimoji="1" lang="en-US" altLang="ja-JP" sz="1600" dirty="0">
                <a:solidFill>
                  <a:schemeClr val="tx1">
                    <a:lumMod val="85000"/>
                    <a:lumOff val="15000"/>
                  </a:schemeClr>
                </a:solidFill>
              </a:rPr>
              <a:t>author</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B05484EC-4621-F992-5FDA-DDA8D0C86E78}"/>
              </a:ext>
            </a:extLst>
          </p:cNvPr>
          <p:cNvSpPr/>
          <p:nvPr/>
        </p:nvSpPr>
        <p:spPr>
          <a:xfrm>
            <a:off x="61193" y="2755445"/>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A30C3425-37A0-9665-7507-7DC778C871CF}"/>
              </a:ext>
            </a:extLst>
          </p:cNvPr>
          <p:cNvSpPr txBox="1"/>
          <p:nvPr/>
        </p:nvSpPr>
        <p:spPr>
          <a:xfrm>
            <a:off x="-223274" y="4655207"/>
            <a:ext cx="2119746" cy="523220"/>
          </a:xfrm>
          <a:prstGeom prst="rect">
            <a:avLst/>
          </a:prstGeom>
          <a:noFill/>
        </p:spPr>
        <p:txBody>
          <a:bodyPr wrap="square" rtlCol="0">
            <a:spAutoFit/>
          </a:bodyPr>
          <a:lstStyle/>
          <a:p>
            <a:pPr algn="ctr"/>
            <a:r>
              <a:rPr lang="en-US" altLang="ja-JP" sz="1600" b="0" i="0" dirty="0">
                <a:solidFill>
                  <a:srgbClr val="222222"/>
                </a:solidFill>
                <a:effectLst/>
                <a:latin typeface="Arial" panose="020B0604020202020204" pitchFamily="34" charset="0"/>
              </a:rPr>
              <a:t>David Baker</a:t>
            </a:r>
          </a:p>
          <a:p>
            <a:pPr algn="ctr"/>
            <a:r>
              <a:rPr kumimoji="1" lang="en-US" altLang="ja-JP" sz="1200" dirty="0">
                <a:solidFill>
                  <a:srgbClr val="222222"/>
                </a:solidFill>
                <a:latin typeface="Arial" panose="020B0604020202020204" pitchFamily="34" charset="0"/>
              </a:rPr>
              <a:t>University of Washington</a:t>
            </a:r>
            <a:endParaRPr kumimoji="1" lang="en-US" altLang="ja-JP" sz="1200" b="0" i="0" dirty="0">
              <a:solidFill>
                <a:srgbClr val="3965B5"/>
              </a:solidFill>
              <a:effectLst/>
              <a:latin typeface="Arial" panose="020B0604020202020204" pitchFamily="34" charset="0"/>
            </a:endParaRPr>
          </a:p>
        </p:txBody>
      </p:sp>
      <p:sp>
        <p:nvSpPr>
          <p:cNvPr id="48" name="正方形/長方形 47">
            <a:extLst>
              <a:ext uri="{FF2B5EF4-FFF2-40B4-BE49-F238E27FC236}">
                <a16:creationId xmlns:a16="http://schemas.microsoft.com/office/drawing/2014/main" id="{0CC0F205-3232-DC71-CEE6-7F4D2C56D9CA}"/>
              </a:ext>
            </a:extLst>
          </p:cNvPr>
          <p:cNvSpPr/>
          <p:nvPr/>
        </p:nvSpPr>
        <p:spPr>
          <a:xfrm>
            <a:off x="1699686" y="3654136"/>
            <a:ext cx="7367668" cy="310712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8DFAC0EC-DE5A-4A77-87D4-BE037D187DCB}"/>
              </a:ext>
            </a:extLst>
          </p:cNvPr>
          <p:cNvSpPr/>
          <p:nvPr/>
        </p:nvSpPr>
        <p:spPr>
          <a:xfrm>
            <a:off x="1842400" y="3506927"/>
            <a:ext cx="1077803" cy="275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sp>
        <p:nvSpPr>
          <p:cNvPr id="7" name="テキスト ボックス 6">
            <a:extLst>
              <a:ext uri="{FF2B5EF4-FFF2-40B4-BE49-F238E27FC236}">
                <a16:creationId xmlns:a16="http://schemas.microsoft.com/office/drawing/2014/main" id="{2850A140-2F39-C290-D2D9-CFBA3434AA45}"/>
              </a:ext>
            </a:extLst>
          </p:cNvPr>
          <p:cNvSpPr txBox="1"/>
          <p:nvPr/>
        </p:nvSpPr>
        <p:spPr>
          <a:xfrm>
            <a:off x="1560228" y="3162763"/>
            <a:ext cx="7367668" cy="307777"/>
          </a:xfrm>
          <a:prstGeom prst="rect">
            <a:avLst/>
          </a:prstGeom>
          <a:noFill/>
        </p:spPr>
        <p:txBody>
          <a:bodyPr wrap="square">
            <a:spAutoFit/>
          </a:bodyPr>
          <a:lstStyle/>
          <a:p>
            <a:r>
              <a:rPr lang="ja-JP" altLang="en-US" sz="1400" dirty="0"/>
              <a:t>タンパク質の構造予測・タンパク質設計などに取り組んできた。</a:t>
            </a:r>
          </a:p>
        </p:txBody>
      </p:sp>
      <p:pic>
        <p:nvPicPr>
          <p:cNvPr id="8" name="図 7">
            <a:extLst>
              <a:ext uri="{FF2B5EF4-FFF2-40B4-BE49-F238E27FC236}">
                <a16:creationId xmlns:a16="http://schemas.microsoft.com/office/drawing/2014/main" id="{6CC98743-A348-1EF2-F02A-284A29FA3F56}"/>
              </a:ext>
            </a:extLst>
          </p:cNvPr>
          <p:cNvPicPr>
            <a:picLocks noChangeAspect="1"/>
          </p:cNvPicPr>
          <p:nvPr/>
        </p:nvPicPr>
        <p:blipFill>
          <a:blip r:embed="rId3">
            <a:extLst>
              <a:ext uri="{28A0092B-C50C-407E-A947-70E740481C1C}">
                <a14:useLocalDpi xmlns:a14="http://schemas.microsoft.com/office/drawing/2010/main" val="0"/>
              </a:ext>
            </a:extLst>
          </a:blip>
          <a:srcRect l="23182" t="22117" r="31150" b="54093"/>
          <a:stretch/>
        </p:blipFill>
        <p:spPr>
          <a:xfrm>
            <a:off x="73893" y="462932"/>
            <a:ext cx="6251719" cy="2035556"/>
          </a:xfrm>
          <a:prstGeom prst="rect">
            <a:avLst/>
          </a:prstGeom>
        </p:spPr>
      </p:pic>
      <p:pic>
        <p:nvPicPr>
          <p:cNvPr id="9" name="Picture 2">
            <a:extLst>
              <a:ext uri="{FF2B5EF4-FFF2-40B4-BE49-F238E27FC236}">
                <a16:creationId xmlns:a16="http://schemas.microsoft.com/office/drawing/2014/main" id="{95F4CA53-7F4B-E575-F4AE-CC5BA9635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8" y="3156345"/>
            <a:ext cx="1498862" cy="149886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6EEF4FD2-C7A3-A71B-41B6-FC04A8215B65}"/>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5" name="テキスト ボックス 4">
            <a:extLst>
              <a:ext uri="{FF2B5EF4-FFF2-40B4-BE49-F238E27FC236}">
                <a16:creationId xmlns:a16="http://schemas.microsoft.com/office/drawing/2014/main" id="{49615336-8500-40CB-5DD7-2F773A740AD9}"/>
              </a:ext>
            </a:extLst>
          </p:cNvPr>
          <p:cNvSpPr txBox="1"/>
          <p:nvPr/>
        </p:nvSpPr>
        <p:spPr>
          <a:xfrm>
            <a:off x="6822360" y="2249429"/>
            <a:ext cx="2250203" cy="307777"/>
          </a:xfrm>
          <a:prstGeom prst="rect">
            <a:avLst/>
          </a:prstGeom>
          <a:noFill/>
        </p:spPr>
        <p:txBody>
          <a:bodyPr wrap="square">
            <a:spAutoFit/>
          </a:bodyPr>
          <a:lstStyle/>
          <a:p>
            <a:pPr algn="ctr"/>
            <a:r>
              <a:rPr lang="en-US" altLang="ja-JP" sz="1400" dirty="0"/>
              <a:t>Science 2024.3.7</a:t>
            </a:r>
            <a:r>
              <a:rPr lang="ja-JP" altLang="en-US" sz="1400" dirty="0"/>
              <a:t>号掲載</a:t>
            </a:r>
          </a:p>
        </p:txBody>
      </p:sp>
      <p:pic>
        <p:nvPicPr>
          <p:cNvPr id="6" name="Picture 4">
            <a:extLst>
              <a:ext uri="{FF2B5EF4-FFF2-40B4-BE49-F238E27FC236}">
                <a16:creationId xmlns:a16="http://schemas.microsoft.com/office/drawing/2014/main" id="{58071C23-2F62-49A5-FE9C-FD0155CFE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1826" y="542792"/>
            <a:ext cx="1351270" cy="171994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F7F618C-3FE1-B382-CB8E-3C00410C4E7A}"/>
              </a:ext>
            </a:extLst>
          </p:cNvPr>
          <p:cNvSpPr txBox="1"/>
          <p:nvPr/>
        </p:nvSpPr>
        <p:spPr>
          <a:xfrm>
            <a:off x="1699686" y="3840638"/>
            <a:ext cx="5952924" cy="333489"/>
          </a:xfrm>
          <a:prstGeom prst="rect">
            <a:avLst/>
          </a:prstGeom>
          <a:noFill/>
        </p:spPr>
        <p:txBody>
          <a:bodyPr wrap="square">
            <a:spAutoFit/>
          </a:bodyPr>
          <a:lstStyle/>
          <a:p>
            <a:pPr>
              <a:lnSpc>
                <a:spcPct val="150000"/>
              </a:lnSpc>
            </a:pPr>
            <a:r>
              <a:rPr lang="en-US" altLang="ja-JP" sz="1200" dirty="0"/>
              <a:t>1962</a:t>
            </a:r>
            <a:r>
              <a:rPr lang="ja-JP" altLang="en-US" sz="1200" dirty="0"/>
              <a:t>年生まれ</a:t>
            </a:r>
            <a:r>
              <a:rPr lang="en-US" altLang="ja-JP" sz="1200" dirty="0"/>
              <a:t>(62</a:t>
            </a:r>
            <a:r>
              <a:rPr lang="ja-JP" altLang="en-US" sz="1200" dirty="0"/>
              <a:t>歳</a:t>
            </a:r>
            <a:r>
              <a:rPr lang="en-US" altLang="ja-JP" sz="1200" dirty="0"/>
              <a:t>)</a:t>
            </a:r>
          </a:p>
        </p:txBody>
      </p:sp>
      <p:sp>
        <p:nvSpPr>
          <p:cNvPr id="20" name="テキスト ボックス 19">
            <a:extLst>
              <a:ext uri="{FF2B5EF4-FFF2-40B4-BE49-F238E27FC236}">
                <a16:creationId xmlns:a16="http://schemas.microsoft.com/office/drawing/2014/main" id="{221730A7-565C-6B3E-EB4E-F24559A73A57}"/>
              </a:ext>
            </a:extLst>
          </p:cNvPr>
          <p:cNvSpPr txBox="1"/>
          <p:nvPr/>
        </p:nvSpPr>
        <p:spPr>
          <a:xfrm>
            <a:off x="1768808" y="4831984"/>
            <a:ext cx="618358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(2000) “Rosetta in CASP4: Progress in ab initio protein structure prediction”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タンパク質の立体構造予測手法</a:t>
            </a:r>
            <a:r>
              <a:rPr kumimoji="0" lang="en-US" altLang="ja-JP" sz="1200" b="0" i="0" u="none" strike="noStrike" kern="1200" cap="none" spc="0" normalizeH="0" baseline="0" noProof="0" dirty="0">
                <a:ln>
                  <a:noFill/>
                </a:ln>
                <a:solidFill>
                  <a:prstClr val="black"/>
                </a:solidFill>
                <a:effectLst/>
                <a:uLnTx/>
                <a:uFillTx/>
                <a:latin typeface="Arial"/>
                <a:cs typeface="+mn-cs"/>
              </a:rPr>
              <a:t>Rosetta</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5" name="テキスト ボックス 24">
            <a:extLst>
              <a:ext uri="{FF2B5EF4-FFF2-40B4-BE49-F238E27FC236}">
                <a16:creationId xmlns:a16="http://schemas.microsoft.com/office/drawing/2014/main" id="{44F81A6C-0CCF-C63D-F4B4-C7C172701F76}"/>
              </a:ext>
            </a:extLst>
          </p:cNvPr>
          <p:cNvSpPr txBox="1"/>
          <p:nvPr/>
        </p:nvSpPr>
        <p:spPr>
          <a:xfrm>
            <a:off x="1768808" y="4222910"/>
            <a:ext cx="4677506"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(1989) </a:t>
            </a:r>
            <a:r>
              <a:rPr kumimoji="0" lang="ja-JP" altLang="en-US" sz="1200" b="0" i="0" u="none" strike="noStrike" kern="1200" cap="none" spc="0" normalizeH="0" baseline="0" noProof="0" dirty="0">
                <a:ln>
                  <a:noFill/>
                </a:ln>
                <a:solidFill>
                  <a:prstClr val="black"/>
                </a:solidFill>
                <a:effectLst/>
                <a:uLnTx/>
                <a:uFillTx/>
                <a:latin typeface="Arial"/>
                <a:cs typeface="+mn-cs"/>
              </a:rPr>
              <a:t>博士号取得 </a:t>
            </a:r>
            <a:r>
              <a:rPr kumimoji="0" lang="en-US" altLang="ja-JP" sz="1200" b="0" i="0" u="none" strike="noStrike" kern="1200" cap="none" spc="0" normalizeH="0" baseline="0" noProof="0" dirty="0">
                <a:ln>
                  <a:noFill/>
                </a:ln>
                <a:solidFill>
                  <a:prstClr val="black"/>
                </a:solidFill>
                <a:effectLst/>
                <a:uLnTx/>
                <a:uFillTx/>
                <a:latin typeface="Arial"/>
                <a:cs typeface="+mn-cs"/>
              </a:rPr>
              <a:t>(</a:t>
            </a:r>
            <a:r>
              <a:rPr kumimoji="0" lang="ja-JP" altLang="en-US" sz="1200" b="0" i="0" u="none" strike="noStrike" kern="1200" cap="none" spc="0" normalizeH="0" baseline="0" noProof="0" dirty="0">
                <a:ln>
                  <a:noFill/>
                </a:ln>
                <a:solidFill>
                  <a:prstClr val="black"/>
                </a:solidFill>
                <a:effectLst/>
                <a:uLnTx/>
                <a:uFillTx/>
                <a:latin typeface="Arial"/>
                <a:cs typeface="+mn-cs"/>
              </a:rPr>
              <a:t>カリフォルニア大学バークレー校</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生化学</a:t>
            </a:r>
            <a:r>
              <a:rPr kumimoji="0" lang="en-US" altLang="ja-JP" sz="1200" b="0" i="0" u="none" strike="noStrike" kern="1200" cap="none" spc="0" normalizeH="0" baseline="0" noProof="0" dirty="0">
                <a:ln>
                  <a:noFill/>
                </a:ln>
                <a:solidFill>
                  <a:prstClr val="black"/>
                </a:solidFill>
                <a:effectLst/>
                <a:uLnTx/>
                <a:uFillTx/>
                <a:latin typeface="Arial"/>
                <a:cs typeface="+mn-cs"/>
              </a:rPr>
              <a:t>)</a:t>
            </a:r>
            <a:endParaRPr lang="ja-JP" altLang="en-US" dirty="0"/>
          </a:p>
        </p:txBody>
      </p:sp>
      <p:sp>
        <p:nvSpPr>
          <p:cNvPr id="26" name="テキスト ボックス 25">
            <a:extLst>
              <a:ext uri="{FF2B5EF4-FFF2-40B4-BE49-F238E27FC236}">
                <a16:creationId xmlns:a16="http://schemas.microsoft.com/office/drawing/2014/main" id="{7917DB24-894E-BA18-9ACC-B24A34691CFC}"/>
              </a:ext>
            </a:extLst>
          </p:cNvPr>
          <p:cNvSpPr txBox="1"/>
          <p:nvPr/>
        </p:nvSpPr>
        <p:spPr>
          <a:xfrm>
            <a:off x="1768808" y="5321187"/>
            <a:ext cx="7159088"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21</a:t>
            </a:r>
            <a:r>
              <a:rPr kumimoji="0" lang="en-US" altLang="ja-JP" sz="1200" b="0" i="0" u="none" strike="noStrike" kern="1200" cap="none" spc="0" normalizeH="0" baseline="0" noProof="0" dirty="0">
                <a:ln>
                  <a:noFill/>
                </a:ln>
                <a:solidFill>
                  <a:prstClr val="black"/>
                </a:solidFill>
                <a:effectLst/>
                <a:uLnTx/>
                <a:uFillTx/>
                <a:latin typeface="Arial"/>
                <a:cs typeface="+mn-cs"/>
              </a:rPr>
              <a:t>) “Accurate prediction of protein structures and interactions using a three-track neural network”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の性能を再現することを目的として</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立体構造予測手法</a:t>
            </a:r>
            <a:r>
              <a:rPr kumimoji="0" lang="en-US" altLang="ja-JP" sz="1200" b="0" i="0" u="none" strike="noStrike" kern="1200" cap="none" spc="0" normalizeH="0" baseline="0" noProof="0" dirty="0" err="1">
                <a:ln>
                  <a:noFill/>
                </a:ln>
                <a:solidFill>
                  <a:prstClr val="black"/>
                </a:solidFill>
                <a:effectLst/>
                <a:uLnTx/>
                <a:uFillTx/>
                <a:latin typeface="Arial"/>
                <a:cs typeface="+mn-cs"/>
              </a:rPr>
              <a:t>RoseTTA</a:t>
            </a:r>
            <a:r>
              <a:rPr kumimoji="0" lang="en-US" altLang="ja-JP" sz="1200" b="0" i="0" u="none" strike="noStrike" kern="1200" cap="none" spc="0" normalizeH="0" baseline="0" noProof="0" dirty="0">
                <a:ln>
                  <a:noFill/>
                </a:ln>
                <a:solidFill>
                  <a:prstClr val="black"/>
                </a:solidFill>
                <a:effectLst/>
                <a:uLnTx/>
                <a:uFillTx/>
                <a:latin typeface="Arial"/>
                <a:cs typeface="+mn-cs"/>
              </a:rPr>
              <a:t> fold</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7" name="テキスト ボックス 26">
            <a:extLst>
              <a:ext uri="{FF2B5EF4-FFF2-40B4-BE49-F238E27FC236}">
                <a16:creationId xmlns:a16="http://schemas.microsoft.com/office/drawing/2014/main" id="{75A96CA0-233F-53A5-4D89-D54C18B92F83}"/>
              </a:ext>
            </a:extLst>
          </p:cNvPr>
          <p:cNvSpPr txBox="1"/>
          <p:nvPr/>
        </p:nvSpPr>
        <p:spPr>
          <a:xfrm>
            <a:off x="1768808" y="5810390"/>
            <a:ext cx="7159088"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23</a:t>
            </a:r>
            <a:r>
              <a:rPr kumimoji="0" lang="en-US" altLang="ja-JP" sz="1200" b="0" i="0" u="none" strike="noStrike" kern="1200" cap="none" spc="0" normalizeH="0" baseline="0" noProof="0" dirty="0">
                <a:ln>
                  <a:noFill/>
                </a:ln>
                <a:solidFill>
                  <a:prstClr val="black"/>
                </a:solidFill>
                <a:effectLst/>
                <a:uLnTx/>
                <a:uFillTx/>
                <a:latin typeface="Arial"/>
                <a:cs typeface="+mn-cs"/>
              </a:rPr>
              <a:t>) “De novo design of protein structure and function with </a:t>
            </a:r>
            <a:r>
              <a:rPr kumimoji="0" lang="en-US" altLang="ja-JP" sz="1200" b="0" i="0" u="none" strike="noStrike" kern="1200" cap="none" spc="0" normalizeH="0" baseline="0" noProof="0" dirty="0" err="1">
                <a:ln>
                  <a:noFill/>
                </a:ln>
                <a:solidFill>
                  <a:prstClr val="black"/>
                </a:solidFill>
                <a:effectLst/>
                <a:uLnTx/>
                <a:uFillTx/>
                <a:latin typeface="Arial"/>
                <a:cs typeface="+mn-cs"/>
              </a:rPr>
              <a:t>RFdiffusion</a:t>
            </a:r>
            <a:r>
              <a:rPr kumimoji="0" lang="en-US" altLang="ja-JP" sz="1200" b="0" i="0" u="none" strike="noStrike" kern="1200" cap="none" spc="0" normalizeH="0" baseline="0" noProof="0" dirty="0">
                <a:ln>
                  <a:noFill/>
                </a:ln>
                <a:solidFill>
                  <a:prstClr val="black"/>
                </a:solidFill>
                <a:effectLst/>
                <a:uLnTx/>
                <a:uFillTx/>
                <a:latin typeface="Arial"/>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a:t>
            </a:r>
            <a:r>
              <a:rPr kumimoji="0" lang="en-US" altLang="ja-JP" sz="1200" b="0" i="0" u="none" strike="noStrike" kern="1200" cap="none" spc="0" normalizeH="0" baseline="0" noProof="0" dirty="0" err="1">
                <a:ln>
                  <a:noFill/>
                </a:ln>
                <a:solidFill>
                  <a:prstClr val="black"/>
                </a:solidFill>
                <a:effectLst/>
                <a:uLnTx/>
                <a:uFillTx/>
                <a:latin typeface="Arial"/>
                <a:cs typeface="+mn-cs"/>
              </a:rPr>
              <a:t>RoseTTA</a:t>
            </a:r>
            <a:r>
              <a:rPr kumimoji="0" lang="en-US" altLang="ja-JP" sz="1200" b="0" i="0" u="none" strike="noStrike" kern="1200" cap="none" spc="0" normalizeH="0" baseline="0" noProof="0" dirty="0">
                <a:ln>
                  <a:noFill/>
                </a:ln>
                <a:solidFill>
                  <a:prstClr val="black"/>
                </a:solidFill>
                <a:effectLst/>
                <a:uLnTx/>
                <a:uFillTx/>
                <a:latin typeface="Arial"/>
                <a:cs typeface="+mn-cs"/>
              </a:rPr>
              <a:t> fold</a:t>
            </a:r>
            <a:r>
              <a:rPr kumimoji="0" lang="ja-JP" altLang="en-US" sz="1200" b="0" i="0" u="none" strike="noStrike" kern="1200" cap="none" spc="0" normalizeH="0" baseline="0" noProof="0" dirty="0">
                <a:ln>
                  <a:noFill/>
                </a:ln>
                <a:solidFill>
                  <a:prstClr val="black"/>
                </a:solidFill>
                <a:effectLst/>
                <a:uLnTx/>
                <a:uFillTx/>
                <a:latin typeface="Arial"/>
                <a:cs typeface="+mn-cs"/>
              </a:rPr>
              <a:t>を拡散モデルに応用したタンパク質設計</a:t>
            </a:r>
            <a:r>
              <a:rPr kumimoji="0" lang="en-US" altLang="ja-JP" sz="1200" b="0" i="0" u="none" strike="noStrike" kern="1200" cap="none" spc="0" normalizeH="0" baseline="0" noProof="0" dirty="0" err="1">
                <a:ln>
                  <a:noFill/>
                </a:ln>
                <a:solidFill>
                  <a:prstClr val="black"/>
                </a:solidFill>
                <a:effectLst/>
                <a:uLnTx/>
                <a:uFillTx/>
                <a:latin typeface="Arial"/>
                <a:cs typeface="+mn-cs"/>
              </a:rPr>
              <a:t>RFdiffusion</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9" name="テキスト ボックス 28">
            <a:extLst>
              <a:ext uri="{FF2B5EF4-FFF2-40B4-BE49-F238E27FC236}">
                <a16:creationId xmlns:a16="http://schemas.microsoft.com/office/drawing/2014/main" id="{27A91697-1A86-82FE-7628-95F698B12A19}"/>
              </a:ext>
            </a:extLst>
          </p:cNvPr>
          <p:cNvSpPr txBox="1"/>
          <p:nvPr/>
        </p:nvSpPr>
        <p:spPr>
          <a:xfrm>
            <a:off x="1768808" y="4527447"/>
            <a:ext cx="4677506"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(1993) </a:t>
            </a:r>
            <a:r>
              <a:rPr kumimoji="0" lang="ja-JP" altLang="en-US" sz="1200" b="0" i="0" u="none" strike="noStrike" kern="1200" cap="none" spc="0" normalizeH="0" baseline="0" noProof="0" dirty="0">
                <a:ln>
                  <a:noFill/>
                </a:ln>
                <a:solidFill>
                  <a:prstClr val="black"/>
                </a:solidFill>
                <a:effectLst/>
                <a:uLnTx/>
                <a:uFillTx/>
                <a:latin typeface="Arial"/>
                <a:cs typeface="+mn-cs"/>
              </a:rPr>
              <a:t>ワシントン大学で研究を開始</a:t>
            </a:r>
            <a:endParaRPr lang="ja-JP" altLang="en-US" dirty="0"/>
          </a:p>
        </p:txBody>
      </p:sp>
      <p:sp>
        <p:nvSpPr>
          <p:cNvPr id="30" name="テキスト ボックス 29">
            <a:extLst>
              <a:ext uri="{FF2B5EF4-FFF2-40B4-BE49-F238E27FC236}">
                <a16:creationId xmlns:a16="http://schemas.microsoft.com/office/drawing/2014/main" id="{53FE210D-C0F8-9B3D-DB82-1C205312C7E9}"/>
              </a:ext>
            </a:extLst>
          </p:cNvPr>
          <p:cNvSpPr txBox="1"/>
          <p:nvPr/>
        </p:nvSpPr>
        <p:spPr>
          <a:xfrm>
            <a:off x="1768808" y="6299594"/>
            <a:ext cx="7159088"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a:t>
            </a:r>
            <a:r>
              <a:rPr lang="en-US" altLang="ja-JP" sz="1200" dirty="0">
                <a:solidFill>
                  <a:prstClr val="black"/>
                </a:solidFill>
                <a:latin typeface="Arial"/>
              </a:rPr>
              <a:t> </a:t>
            </a:r>
            <a:r>
              <a:rPr kumimoji="0" lang="en-US" altLang="ja-JP" sz="1200" b="0" i="0" u="none" strike="noStrike" kern="1200" cap="none" spc="0" normalizeH="0" baseline="0" noProof="0" dirty="0">
                <a:ln>
                  <a:noFill/>
                </a:ln>
                <a:solidFill>
                  <a:prstClr val="black"/>
                </a:solidFill>
                <a:effectLst/>
                <a:uLnTx/>
                <a:uFillTx/>
                <a:latin typeface="Arial"/>
                <a:cs typeface="+mn-cs"/>
              </a:rPr>
              <a:t>”for computational protein design”</a:t>
            </a:r>
          </a:p>
        </p:txBody>
      </p:sp>
    </p:spTree>
    <p:extLst>
      <p:ext uri="{BB962C8B-B14F-4D97-AF65-F5344CB8AC3E}">
        <p14:creationId xmlns:p14="http://schemas.microsoft.com/office/powerpoint/2010/main" val="2732164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ィカル ユーザー インターフェイス&#10;&#10;自動的に生成された説明">
            <a:extLst>
              <a:ext uri="{FF2B5EF4-FFF2-40B4-BE49-F238E27FC236}">
                <a16:creationId xmlns:a16="http://schemas.microsoft.com/office/drawing/2014/main" id="{ABD39131-9DFA-3F2C-F93C-DBBFF0331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98018"/>
            <a:ext cx="6858000" cy="6259982"/>
          </a:xfrm>
          <a:prstGeom prst="rect">
            <a:avLst/>
          </a:prstGeom>
        </p:spPr>
      </p:pic>
    </p:spTree>
    <p:extLst>
      <p:ext uri="{BB962C8B-B14F-4D97-AF65-F5344CB8AC3E}">
        <p14:creationId xmlns:p14="http://schemas.microsoft.com/office/powerpoint/2010/main" val="4217744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10;&#10;自動的に生成された説明">
            <a:extLst>
              <a:ext uri="{FF2B5EF4-FFF2-40B4-BE49-F238E27FC236}">
                <a16:creationId xmlns:a16="http://schemas.microsoft.com/office/drawing/2014/main" id="{AC0C4FD0-C67C-F593-057C-253BFC6C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06" y="1615058"/>
            <a:ext cx="7443788" cy="3983915"/>
          </a:xfrm>
          <a:prstGeom prst="rect">
            <a:avLst/>
          </a:prstGeom>
        </p:spPr>
      </p:pic>
    </p:spTree>
    <p:extLst>
      <p:ext uri="{BB962C8B-B14F-4D97-AF65-F5344CB8AC3E}">
        <p14:creationId xmlns:p14="http://schemas.microsoft.com/office/powerpoint/2010/main" val="1374119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S1</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概略図&#10;&#10;自動的に生成された説明">
            <a:extLst>
              <a:ext uri="{FF2B5EF4-FFF2-40B4-BE49-F238E27FC236}">
                <a16:creationId xmlns:a16="http://schemas.microsoft.com/office/drawing/2014/main" id="{8E2F4CCB-AFCE-0BE6-4753-56E6B8A01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7764"/>
            <a:ext cx="9144000" cy="4202472"/>
          </a:xfrm>
          <a:prstGeom prst="rect">
            <a:avLst/>
          </a:prstGeom>
        </p:spPr>
      </p:pic>
    </p:spTree>
    <p:extLst>
      <p:ext uri="{BB962C8B-B14F-4D97-AF65-F5344CB8AC3E}">
        <p14:creationId xmlns:p14="http://schemas.microsoft.com/office/powerpoint/2010/main" val="816453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5" name="図 4" descr="グラフ, 棒グラフ&#10;&#10;自動的に生成された説明">
            <a:extLst>
              <a:ext uri="{FF2B5EF4-FFF2-40B4-BE49-F238E27FC236}">
                <a16:creationId xmlns:a16="http://schemas.microsoft.com/office/drawing/2014/main" id="{0DBBA84A-749B-A0B7-AF13-EC51AC608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616" y="459664"/>
            <a:ext cx="2548300" cy="2838198"/>
          </a:xfrm>
          <a:prstGeom prst="rect">
            <a:avLst/>
          </a:prstGeom>
        </p:spPr>
      </p:pic>
      <p:pic>
        <p:nvPicPr>
          <p:cNvPr id="7" name="図 6" descr="グラフ, 棒グラフ, ヒストグラム&#10;&#10;自動的に生成された説明">
            <a:extLst>
              <a:ext uri="{FF2B5EF4-FFF2-40B4-BE49-F238E27FC236}">
                <a16:creationId xmlns:a16="http://schemas.microsoft.com/office/drawing/2014/main" id="{7CF0BC69-5F69-0D14-B22C-7183FEBC6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542" y="459664"/>
            <a:ext cx="2655842" cy="2501541"/>
          </a:xfrm>
          <a:prstGeom prst="rect">
            <a:avLst/>
          </a:prstGeom>
        </p:spPr>
      </p:pic>
      <p:pic>
        <p:nvPicPr>
          <p:cNvPr id="9" name="図 8" descr="グラフ&#10;&#10;自動的に生成された説明">
            <a:extLst>
              <a:ext uri="{FF2B5EF4-FFF2-40B4-BE49-F238E27FC236}">
                <a16:creationId xmlns:a16="http://schemas.microsoft.com/office/drawing/2014/main" id="{70C1C3C6-809E-5D68-D682-91F0181A0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3982" y="3491909"/>
            <a:ext cx="2158860" cy="3366091"/>
          </a:xfrm>
          <a:prstGeom prst="rect">
            <a:avLst/>
          </a:prstGeom>
        </p:spPr>
      </p:pic>
      <p:pic>
        <p:nvPicPr>
          <p:cNvPr id="11" name="図 10" descr="グラフ, 棒グラフ&#10;&#10;自動的に生成された説明">
            <a:extLst>
              <a:ext uri="{FF2B5EF4-FFF2-40B4-BE49-F238E27FC236}">
                <a16:creationId xmlns:a16="http://schemas.microsoft.com/office/drawing/2014/main" id="{1BFEE4E3-97D2-E68B-2798-A7A31B23A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3835" y="3429000"/>
            <a:ext cx="2730655" cy="2894308"/>
          </a:xfrm>
          <a:prstGeom prst="rect">
            <a:avLst/>
          </a:prstGeom>
        </p:spPr>
      </p:pic>
    </p:spTree>
    <p:extLst>
      <p:ext uri="{BB962C8B-B14F-4D97-AF65-F5344CB8AC3E}">
        <p14:creationId xmlns:p14="http://schemas.microsoft.com/office/powerpoint/2010/main" val="2290100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S3</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散布図&#10;&#10;自動的に生成された説明">
            <a:extLst>
              <a:ext uri="{FF2B5EF4-FFF2-40B4-BE49-F238E27FC236}">
                <a16:creationId xmlns:a16="http://schemas.microsoft.com/office/drawing/2014/main" id="{EAABC2AC-F31F-B82E-D931-DE1CEB1A5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4516"/>
            <a:ext cx="9144000" cy="3748967"/>
          </a:xfrm>
          <a:prstGeom prst="rect">
            <a:avLst/>
          </a:prstGeom>
        </p:spPr>
      </p:pic>
    </p:spTree>
    <p:extLst>
      <p:ext uri="{BB962C8B-B14F-4D97-AF65-F5344CB8AC3E}">
        <p14:creationId xmlns:p14="http://schemas.microsoft.com/office/powerpoint/2010/main" val="2395007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S4</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概略図&#10;&#10;自動的に生成された説明">
            <a:extLst>
              <a:ext uri="{FF2B5EF4-FFF2-40B4-BE49-F238E27FC236}">
                <a16:creationId xmlns:a16="http://schemas.microsoft.com/office/drawing/2014/main" id="{E4086086-FDE0-1198-CC0B-70ACE8BB4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491682"/>
            <a:ext cx="6438900" cy="4136723"/>
          </a:xfrm>
          <a:prstGeom prst="rect">
            <a:avLst/>
          </a:prstGeom>
        </p:spPr>
      </p:pic>
      <p:pic>
        <p:nvPicPr>
          <p:cNvPr id="6" name="図 5" descr="グラフ, 散布図&#10;&#10;自動的に生成された説明">
            <a:extLst>
              <a:ext uri="{FF2B5EF4-FFF2-40B4-BE49-F238E27FC236}">
                <a16:creationId xmlns:a16="http://schemas.microsoft.com/office/drawing/2014/main" id="{9ED368C4-390F-B61E-9226-0A9317911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789" y="4495530"/>
            <a:ext cx="4569216" cy="2347909"/>
          </a:xfrm>
          <a:prstGeom prst="rect">
            <a:avLst/>
          </a:prstGeom>
        </p:spPr>
      </p:pic>
    </p:spTree>
    <p:extLst>
      <p:ext uri="{BB962C8B-B14F-4D97-AF65-F5344CB8AC3E}">
        <p14:creationId xmlns:p14="http://schemas.microsoft.com/office/powerpoint/2010/main" val="395738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S5</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中程度の精度で自動的に生成された説明">
            <a:extLst>
              <a:ext uri="{FF2B5EF4-FFF2-40B4-BE49-F238E27FC236}">
                <a16:creationId xmlns:a16="http://schemas.microsoft.com/office/drawing/2014/main" id="{B81835B4-5862-FA4B-F000-16A9ABED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163" y="2094365"/>
            <a:ext cx="4738687" cy="3252923"/>
          </a:xfrm>
          <a:prstGeom prst="rect">
            <a:avLst/>
          </a:prstGeom>
        </p:spPr>
      </p:pic>
      <p:pic>
        <p:nvPicPr>
          <p:cNvPr id="6" name="図 5" descr="グラフ, タイムライン&#10;&#10;中程度の精度で自動的に生成された説明">
            <a:extLst>
              <a:ext uri="{FF2B5EF4-FFF2-40B4-BE49-F238E27FC236}">
                <a16:creationId xmlns:a16="http://schemas.microsoft.com/office/drawing/2014/main" id="{8FDD663C-48A6-446F-B89F-F2B994250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3163" y="5430049"/>
            <a:ext cx="4738687" cy="1423589"/>
          </a:xfrm>
          <a:prstGeom prst="rect">
            <a:avLst/>
          </a:prstGeom>
        </p:spPr>
      </p:pic>
      <p:pic>
        <p:nvPicPr>
          <p:cNvPr id="8" name="図 7" descr="グラフ, 散布図&#10;&#10;自動的に生成された説明">
            <a:extLst>
              <a:ext uri="{FF2B5EF4-FFF2-40B4-BE49-F238E27FC236}">
                <a16:creationId xmlns:a16="http://schemas.microsoft.com/office/drawing/2014/main" id="{D8EAB3B4-84E6-1ABC-63AA-91CF65C4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5076" y="459664"/>
            <a:ext cx="4137413" cy="1551941"/>
          </a:xfrm>
          <a:prstGeom prst="rect">
            <a:avLst/>
          </a:prstGeom>
        </p:spPr>
      </p:pic>
    </p:spTree>
    <p:extLst>
      <p:ext uri="{BB962C8B-B14F-4D97-AF65-F5344CB8AC3E}">
        <p14:creationId xmlns:p14="http://schemas.microsoft.com/office/powerpoint/2010/main" val="2492663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S6</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棒グラフ&#10;&#10;自動的に生成された説明">
            <a:extLst>
              <a:ext uri="{FF2B5EF4-FFF2-40B4-BE49-F238E27FC236}">
                <a16:creationId xmlns:a16="http://schemas.microsoft.com/office/drawing/2014/main" id="{A9398BFE-87D3-6C84-71A9-A04C9D570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1785369"/>
            <a:ext cx="9001125" cy="3307557"/>
          </a:xfrm>
          <a:prstGeom prst="rect">
            <a:avLst/>
          </a:prstGeom>
        </p:spPr>
      </p:pic>
    </p:spTree>
    <p:extLst>
      <p:ext uri="{BB962C8B-B14F-4D97-AF65-F5344CB8AC3E}">
        <p14:creationId xmlns:p14="http://schemas.microsoft.com/office/powerpoint/2010/main" val="1435185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S7</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10;&#10;自動的に生成された説明">
            <a:extLst>
              <a:ext uri="{FF2B5EF4-FFF2-40B4-BE49-F238E27FC236}">
                <a16:creationId xmlns:a16="http://schemas.microsoft.com/office/drawing/2014/main" id="{81A39374-32CE-92B6-039A-92C275E8C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981" y="459664"/>
            <a:ext cx="5636420" cy="2090633"/>
          </a:xfrm>
          <a:prstGeom prst="rect">
            <a:avLst/>
          </a:prstGeom>
        </p:spPr>
      </p:pic>
      <p:pic>
        <p:nvPicPr>
          <p:cNvPr id="6" name="図 5" descr="タイムライン&#10;&#10;自動的に生成された説明">
            <a:extLst>
              <a:ext uri="{FF2B5EF4-FFF2-40B4-BE49-F238E27FC236}">
                <a16:creationId xmlns:a16="http://schemas.microsoft.com/office/drawing/2014/main" id="{80CCDD41-643B-C114-0D85-B3B9934E0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981" y="2561087"/>
            <a:ext cx="5636420" cy="2066842"/>
          </a:xfrm>
          <a:prstGeom prst="rect">
            <a:avLst/>
          </a:prstGeom>
        </p:spPr>
      </p:pic>
      <p:pic>
        <p:nvPicPr>
          <p:cNvPr id="8" name="図 7" descr="ダイアグラム&#10;&#10;低い精度で自動的に生成された説明">
            <a:extLst>
              <a:ext uri="{FF2B5EF4-FFF2-40B4-BE49-F238E27FC236}">
                <a16:creationId xmlns:a16="http://schemas.microsoft.com/office/drawing/2014/main" id="{0B6B5509-EF04-E151-07FA-87DBAA32AC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316" y="4697783"/>
            <a:ext cx="5636420" cy="2098569"/>
          </a:xfrm>
          <a:prstGeom prst="rect">
            <a:avLst/>
          </a:prstGeom>
        </p:spPr>
      </p:pic>
    </p:spTree>
    <p:extLst>
      <p:ext uri="{BB962C8B-B14F-4D97-AF65-F5344CB8AC3E}">
        <p14:creationId xmlns:p14="http://schemas.microsoft.com/office/powerpoint/2010/main" val="3448261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S8</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中程度の精度で自動的に生成された説明">
            <a:extLst>
              <a:ext uri="{FF2B5EF4-FFF2-40B4-BE49-F238E27FC236}">
                <a16:creationId xmlns:a16="http://schemas.microsoft.com/office/drawing/2014/main" id="{6DBF320C-37F6-2B1C-022B-F7E8FE38C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8" y="1621397"/>
            <a:ext cx="4078034" cy="3615206"/>
          </a:xfrm>
          <a:prstGeom prst="rect">
            <a:avLst/>
          </a:prstGeom>
        </p:spPr>
      </p:pic>
      <p:pic>
        <p:nvPicPr>
          <p:cNvPr id="6" name="図 5" descr="グラフ, 棒グラフ, ウォーターフォール図&#10;&#10;自動的に生成された説明">
            <a:extLst>
              <a:ext uri="{FF2B5EF4-FFF2-40B4-BE49-F238E27FC236}">
                <a16:creationId xmlns:a16="http://schemas.microsoft.com/office/drawing/2014/main" id="{579D78E2-17FF-60B6-B52C-D5EF134B4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851" y="2092455"/>
            <a:ext cx="4936149" cy="2673090"/>
          </a:xfrm>
          <a:prstGeom prst="rect">
            <a:avLst/>
          </a:prstGeom>
        </p:spPr>
      </p:pic>
    </p:spTree>
    <p:extLst>
      <p:ext uri="{BB962C8B-B14F-4D97-AF65-F5344CB8AC3E}">
        <p14:creationId xmlns:p14="http://schemas.microsoft.com/office/powerpoint/2010/main" val="3220599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1FFC8FA-9DF4-3C78-81C5-F9D6972C9411}"/>
              </a:ext>
            </a:extLst>
          </p:cNvPr>
          <p:cNvSpPr txBox="1"/>
          <p:nvPr/>
        </p:nvSpPr>
        <p:spPr>
          <a:xfrm>
            <a:off x="145894" y="2347779"/>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a:solidFill>
                  <a:schemeClr val="tx1">
                    <a:lumMod val="85000"/>
                    <a:lumOff val="15000"/>
                  </a:schemeClr>
                </a:solidFill>
              </a:rPr>
              <a:t> </a:t>
            </a:r>
            <a:r>
              <a:rPr kumimoji="1" lang="en-US" altLang="ja-JP" sz="1600" dirty="0">
                <a:solidFill>
                  <a:schemeClr val="tx1">
                    <a:lumMod val="85000"/>
                    <a:lumOff val="15000"/>
                  </a:schemeClr>
                </a:solidFill>
              </a:rPr>
              <a:t>author (</a:t>
            </a:r>
            <a:r>
              <a:rPr kumimoji="1" lang="ja-JP" altLang="en-US" sz="1600">
                <a:solidFill>
                  <a:schemeClr val="tx1">
                    <a:lumMod val="85000"/>
                    <a:lumOff val="15000"/>
                  </a:schemeClr>
                </a:solidFill>
              </a:rPr>
              <a:t>一部</a:t>
            </a:r>
            <a:r>
              <a:rPr kumimoji="1" lang="en-US" altLang="ja-JP" sz="1600" dirty="0">
                <a:solidFill>
                  <a:schemeClr val="tx1">
                    <a:lumMod val="85000"/>
                    <a:lumOff val="15000"/>
                  </a:schemeClr>
                </a:solidFill>
              </a:rPr>
              <a:t>)</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ABA995F2-FD61-E250-5115-DEC3AECDE725}"/>
              </a:ext>
            </a:extLst>
          </p:cNvPr>
          <p:cNvSpPr/>
          <p:nvPr/>
        </p:nvSpPr>
        <p:spPr>
          <a:xfrm>
            <a:off x="73893" y="2364056"/>
            <a:ext cx="720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DC69EA51-8594-7D26-0A22-AB20C9D3809A}"/>
              </a:ext>
            </a:extLst>
          </p:cNvPr>
          <p:cNvSpPr txBox="1"/>
          <p:nvPr/>
        </p:nvSpPr>
        <p:spPr>
          <a:xfrm>
            <a:off x="0" y="4296932"/>
            <a:ext cx="2119746" cy="461665"/>
          </a:xfrm>
          <a:prstGeom prst="rect">
            <a:avLst/>
          </a:prstGeom>
          <a:noFill/>
        </p:spPr>
        <p:txBody>
          <a:bodyPr wrap="square" rtlCol="0">
            <a:spAutoFit/>
          </a:bodyPr>
          <a:lstStyle/>
          <a:p>
            <a:pPr algn="ctr"/>
            <a:r>
              <a:rPr lang="en-US" altLang="ja-JP" sz="1200" b="0" i="0" dirty="0" err="1">
                <a:solidFill>
                  <a:srgbClr val="222222"/>
                </a:solidFill>
                <a:effectLst/>
                <a:latin typeface="Arial" panose="020B0604020202020204" pitchFamily="34" charset="0"/>
              </a:rPr>
              <a:t>Demis</a:t>
            </a:r>
            <a:r>
              <a:rPr lang="en-US" altLang="ja-JP" sz="1200" b="0" i="0" dirty="0">
                <a:solidFill>
                  <a:srgbClr val="222222"/>
                </a:solidFill>
                <a:effectLst/>
                <a:latin typeface="Arial" panose="020B0604020202020204" pitchFamily="34" charset="0"/>
              </a:rPr>
              <a:t> Hassabis</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263074E2-E635-5806-B25E-6C4FD4E50EB2}"/>
              </a:ext>
            </a:extLst>
          </p:cNvPr>
          <p:cNvSpPr/>
          <p:nvPr/>
        </p:nvSpPr>
        <p:spPr>
          <a:xfrm>
            <a:off x="7762009" y="83128"/>
            <a:ext cx="1310554" cy="30600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1"/>
                </a:solidFill>
              </a:rPr>
              <a:t>AlphaFold3</a:t>
            </a:r>
          </a:p>
        </p:txBody>
      </p:sp>
      <p:pic>
        <p:nvPicPr>
          <p:cNvPr id="12" name="Picture 6" descr="Two photos of, Demis Hassabis and Jumper set in one image">
            <a:extLst>
              <a:ext uri="{FF2B5EF4-FFF2-40B4-BE49-F238E27FC236}">
                <a16:creationId xmlns:a16="http://schemas.microsoft.com/office/drawing/2014/main" id="{AFDBDCAF-3469-6AEE-CB7E-88A563675D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020"/>
          <a:stretch/>
        </p:blipFill>
        <p:spPr bwMode="auto">
          <a:xfrm>
            <a:off x="279596" y="2710716"/>
            <a:ext cx="1418005" cy="16284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wo photos of, Demis Hassabis and Jumper set in one image">
            <a:extLst>
              <a:ext uri="{FF2B5EF4-FFF2-40B4-BE49-F238E27FC236}">
                <a16:creationId xmlns:a16="http://schemas.microsoft.com/office/drawing/2014/main" id="{42D529A2-8E73-6F8E-F937-D6E9BEBC7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70"/>
          <a:stretch/>
        </p:blipFill>
        <p:spPr bwMode="auto">
          <a:xfrm>
            <a:off x="279596" y="4834013"/>
            <a:ext cx="1445508" cy="16284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6BC822A6-005D-0120-AA89-2E02956045EF}"/>
              </a:ext>
            </a:extLst>
          </p:cNvPr>
          <p:cNvSpPr txBox="1"/>
          <p:nvPr/>
        </p:nvSpPr>
        <p:spPr>
          <a:xfrm>
            <a:off x="-71275" y="6428298"/>
            <a:ext cx="2119746" cy="461665"/>
          </a:xfrm>
          <a:prstGeom prst="rect">
            <a:avLst/>
          </a:prstGeom>
          <a:noFill/>
        </p:spPr>
        <p:txBody>
          <a:bodyPr wrap="square" rtlCol="0">
            <a:spAutoFit/>
          </a:bodyPr>
          <a:lstStyle/>
          <a:p>
            <a:pPr algn="ctr"/>
            <a:r>
              <a:rPr lang="en-US" altLang="ja-JP" sz="1200" b="0" i="0" dirty="0">
                <a:solidFill>
                  <a:srgbClr val="222222"/>
                </a:solidFill>
                <a:effectLst/>
                <a:latin typeface="Arial" panose="020B0604020202020204" pitchFamily="34" charset="0"/>
              </a:rPr>
              <a:t>John Jumper</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sp>
        <p:nvSpPr>
          <p:cNvPr id="19" name="正方形/長方形 18">
            <a:extLst>
              <a:ext uri="{FF2B5EF4-FFF2-40B4-BE49-F238E27FC236}">
                <a16:creationId xmlns:a16="http://schemas.microsoft.com/office/drawing/2014/main" id="{D289CD55-3044-6430-8C8E-D92A03C78BD2}"/>
              </a:ext>
            </a:extLst>
          </p:cNvPr>
          <p:cNvSpPr/>
          <p:nvPr/>
        </p:nvSpPr>
        <p:spPr>
          <a:xfrm>
            <a:off x="1776332" y="3251925"/>
            <a:ext cx="7296231" cy="146022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96F26679-8DA1-D91A-77B6-AEE77908F67D}"/>
              </a:ext>
            </a:extLst>
          </p:cNvPr>
          <p:cNvSpPr/>
          <p:nvPr/>
        </p:nvSpPr>
        <p:spPr>
          <a:xfrm>
            <a:off x="1919046" y="3104716"/>
            <a:ext cx="1077803" cy="27541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sp>
        <p:nvSpPr>
          <p:cNvPr id="21" name="正方形/長方形 20">
            <a:extLst>
              <a:ext uri="{FF2B5EF4-FFF2-40B4-BE49-F238E27FC236}">
                <a16:creationId xmlns:a16="http://schemas.microsoft.com/office/drawing/2014/main" id="{9F140598-EA94-6AA1-8A26-074DC22475A0}"/>
              </a:ext>
            </a:extLst>
          </p:cNvPr>
          <p:cNvSpPr/>
          <p:nvPr/>
        </p:nvSpPr>
        <p:spPr>
          <a:xfrm>
            <a:off x="1776332" y="5405949"/>
            <a:ext cx="7296231" cy="105653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B308D77C-EFB8-9D33-6527-017F58BE8CCB}"/>
              </a:ext>
            </a:extLst>
          </p:cNvPr>
          <p:cNvSpPr/>
          <p:nvPr/>
        </p:nvSpPr>
        <p:spPr>
          <a:xfrm>
            <a:off x="1919046" y="5258739"/>
            <a:ext cx="1077803" cy="27541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pic>
        <p:nvPicPr>
          <p:cNvPr id="31" name="Picture 6" descr="Volume 630 Issue 8016">
            <a:extLst>
              <a:ext uri="{FF2B5EF4-FFF2-40B4-BE49-F238E27FC236}">
                <a16:creationId xmlns:a16="http://schemas.microsoft.com/office/drawing/2014/main" id="{E6047112-FD6C-5ABE-82A1-FC977D293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51" y="517392"/>
            <a:ext cx="1296494" cy="17208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21CEE17-CF70-C5AA-DD4A-67F8B26EF4BD}"/>
              </a:ext>
            </a:extLst>
          </p:cNvPr>
          <p:cNvSpPr txBox="1"/>
          <p:nvPr/>
        </p:nvSpPr>
        <p:spPr>
          <a:xfrm>
            <a:off x="7058897" y="2277315"/>
            <a:ext cx="2250203" cy="307777"/>
          </a:xfrm>
          <a:prstGeom prst="rect">
            <a:avLst/>
          </a:prstGeom>
          <a:noFill/>
        </p:spPr>
        <p:txBody>
          <a:bodyPr wrap="square">
            <a:spAutoFit/>
          </a:bodyPr>
          <a:lstStyle/>
          <a:p>
            <a:pPr algn="ctr"/>
            <a:r>
              <a:rPr lang="en-US" altLang="ja-JP" sz="1400" dirty="0"/>
              <a:t>Nature 2024.5.8</a:t>
            </a:r>
            <a:r>
              <a:rPr lang="ja-JP" altLang="en-US" sz="1400" dirty="0"/>
              <a:t> 掲載</a:t>
            </a:r>
          </a:p>
        </p:txBody>
      </p:sp>
      <p:pic>
        <p:nvPicPr>
          <p:cNvPr id="5" name="図 4" descr="テキスト&#10;&#10;自動的に生成された説明">
            <a:extLst>
              <a:ext uri="{FF2B5EF4-FFF2-40B4-BE49-F238E27FC236}">
                <a16:creationId xmlns:a16="http://schemas.microsoft.com/office/drawing/2014/main" id="{16FEB646-7C88-C98E-FF07-C7EB2ED91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37" y="466502"/>
            <a:ext cx="4868863" cy="1824486"/>
          </a:xfrm>
          <a:prstGeom prst="rect">
            <a:avLst/>
          </a:prstGeom>
        </p:spPr>
      </p:pic>
      <p:sp>
        <p:nvSpPr>
          <p:cNvPr id="6" name="テキスト ボックス 5">
            <a:extLst>
              <a:ext uri="{FF2B5EF4-FFF2-40B4-BE49-F238E27FC236}">
                <a16:creationId xmlns:a16="http://schemas.microsoft.com/office/drawing/2014/main" id="{A4CB9850-6129-B866-303F-C4DA7645978B}"/>
              </a:ext>
            </a:extLst>
          </p:cNvPr>
          <p:cNvSpPr txBox="1"/>
          <p:nvPr/>
        </p:nvSpPr>
        <p:spPr>
          <a:xfrm>
            <a:off x="1735779" y="3625046"/>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~2009 </a:t>
            </a:r>
            <a:r>
              <a:rPr kumimoji="0" lang="ja-JP" altLang="en-US" sz="1200" b="0" i="0" u="none" strike="noStrike" kern="1200" cap="none" spc="0" normalizeH="0" baseline="0" noProof="0" dirty="0">
                <a:ln>
                  <a:noFill/>
                </a:ln>
                <a:solidFill>
                  <a:prstClr val="black"/>
                </a:solidFill>
                <a:effectLst/>
                <a:uLnTx/>
                <a:uFillTx/>
                <a:latin typeface="Arial"/>
                <a:cs typeface="+mn-cs"/>
              </a:rPr>
              <a:t>人工知能の開発のため神経科学を研究</a:t>
            </a:r>
            <a:endParaRPr lang="ja-JP" altLang="en-US" dirty="0"/>
          </a:p>
        </p:txBody>
      </p:sp>
      <p:sp>
        <p:nvSpPr>
          <p:cNvPr id="7" name="テキスト ボックス 6">
            <a:extLst>
              <a:ext uri="{FF2B5EF4-FFF2-40B4-BE49-F238E27FC236}">
                <a16:creationId xmlns:a16="http://schemas.microsoft.com/office/drawing/2014/main" id="{CC8D70E3-F4E5-87CC-C976-16FA3406009A}"/>
              </a:ext>
            </a:extLst>
          </p:cNvPr>
          <p:cNvSpPr txBox="1"/>
          <p:nvPr/>
        </p:nvSpPr>
        <p:spPr>
          <a:xfrm>
            <a:off x="1699686" y="3358038"/>
            <a:ext cx="5952924" cy="333489"/>
          </a:xfrm>
          <a:prstGeom prst="rect">
            <a:avLst/>
          </a:prstGeom>
          <a:noFill/>
        </p:spPr>
        <p:txBody>
          <a:bodyPr wrap="square">
            <a:spAutoFit/>
          </a:bodyPr>
          <a:lstStyle/>
          <a:p>
            <a:pPr>
              <a:lnSpc>
                <a:spcPct val="150000"/>
              </a:lnSpc>
            </a:pPr>
            <a:r>
              <a:rPr lang="en-US" altLang="ja-JP" sz="1200" dirty="0"/>
              <a:t>1976</a:t>
            </a:r>
            <a:r>
              <a:rPr lang="ja-JP" altLang="en-US" sz="1200" dirty="0"/>
              <a:t>年生まれ</a:t>
            </a:r>
            <a:r>
              <a:rPr lang="en-US" altLang="ja-JP" sz="1200" dirty="0"/>
              <a:t>(48</a:t>
            </a:r>
            <a:r>
              <a:rPr lang="ja-JP" altLang="en-US" sz="1200" dirty="0"/>
              <a:t>歳</a:t>
            </a:r>
            <a:r>
              <a:rPr lang="en-US" altLang="ja-JP" sz="1200" dirty="0"/>
              <a:t>)</a:t>
            </a:r>
          </a:p>
        </p:txBody>
      </p:sp>
      <p:sp>
        <p:nvSpPr>
          <p:cNvPr id="8" name="テキスト ボックス 7">
            <a:extLst>
              <a:ext uri="{FF2B5EF4-FFF2-40B4-BE49-F238E27FC236}">
                <a16:creationId xmlns:a16="http://schemas.microsoft.com/office/drawing/2014/main" id="{CB9AA723-7076-E2F0-06BD-E60187EA896F}"/>
              </a:ext>
            </a:extLst>
          </p:cNvPr>
          <p:cNvSpPr txBox="1"/>
          <p:nvPr/>
        </p:nvSpPr>
        <p:spPr>
          <a:xfrm>
            <a:off x="1748830" y="3880361"/>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2010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lang="en-US" altLang="ja-JP" sz="1200" dirty="0">
                <a:solidFill>
                  <a:prstClr val="black"/>
                </a:solidFill>
                <a:latin typeface="Arial"/>
              </a:rPr>
              <a:t>DeepMind</a:t>
            </a:r>
            <a:r>
              <a:rPr lang="ja-JP" altLang="en-US" sz="1200" dirty="0">
                <a:solidFill>
                  <a:prstClr val="black"/>
                </a:solidFill>
                <a:latin typeface="Arial"/>
              </a:rPr>
              <a:t>社を設立</a:t>
            </a:r>
            <a:endParaRPr lang="ja-JP" altLang="en-US" dirty="0"/>
          </a:p>
        </p:txBody>
      </p:sp>
      <p:sp>
        <p:nvSpPr>
          <p:cNvPr id="9" name="テキスト ボックス 8">
            <a:extLst>
              <a:ext uri="{FF2B5EF4-FFF2-40B4-BE49-F238E27FC236}">
                <a16:creationId xmlns:a16="http://schemas.microsoft.com/office/drawing/2014/main" id="{51E9EB56-7410-D20E-9FD8-3161DFC2DC93}"/>
              </a:ext>
            </a:extLst>
          </p:cNvPr>
          <p:cNvSpPr txBox="1"/>
          <p:nvPr/>
        </p:nvSpPr>
        <p:spPr>
          <a:xfrm>
            <a:off x="1748830" y="4422856"/>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 </a:t>
            </a:r>
            <a:r>
              <a:rPr kumimoji="0" lang="en-US" altLang="ja-JP" sz="1200" b="0" i="0" u="none" strike="noStrike" kern="1200" cap="none" spc="0" normalizeH="0" baseline="0" noProof="0" dirty="0">
                <a:ln>
                  <a:noFill/>
                </a:ln>
                <a:solidFill>
                  <a:prstClr val="black"/>
                </a:solidFill>
                <a:effectLst/>
                <a:uLnTx/>
                <a:uFillTx/>
                <a:latin typeface="Arial"/>
                <a:cs typeface="+mn-cs"/>
              </a:rPr>
              <a:t>“for protein structure prediction”</a:t>
            </a:r>
            <a:endParaRPr lang="ja-JP" altLang="en-US" dirty="0"/>
          </a:p>
        </p:txBody>
      </p:sp>
      <p:sp>
        <p:nvSpPr>
          <p:cNvPr id="11" name="テキスト ボックス 10">
            <a:extLst>
              <a:ext uri="{FF2B5EF4-FFF2-40B4-BE49-F238E27FC236}">
                <a16:creationId xmlns:a16="http://schemas.microsoft.com/office/drawing/2014/main" id="{BB480829-1D00-3869-5B3A-968E3B562FC1}"/>
              </a:ext>
            </a:extLst>
          </p:cNvPr>
          <p:cNvSpPr txBox="1"/>
          <p:nvPr/>
        </p:nvSpPr>
        <p:spPr>
          <a:xfrm>
            <a:off x="1776332" y="2745186"/>
            <a:ext cx="5463447" cy="276999"/>
          </a:xfrm>
          <a:prstGeom prst="rect">
            <a:avLst/>
          </a:prstGeom>
          <a:noFill/>
        </p:spPr>
        <p:txBody>
          <a:bodyPr wrap="square">
            <a:spAutoFit/>
          </a:bodyPr>
          <a:lstStyle/>
          <a:p>
            <a:r>
              <a:rPr lang="ja-JP" altLang="en-US" sz="1200" dirty="0">
                <a:solidFill>
                  <a:prstClr val="black"/>
                </a:solidFill>
                <a:latin typeface="Arial"/>
              </a:rPr>
              <a:t>人工知能の開発を行う</a:t>
            </a:r>
            <a:r>
              <a:rPr lang="en-US" altLang="ja-JP" sz="1200" dirty="0">
                <a:solidFill>
                  <a:prstClr val="black"/>
                </a:solidFill>
                <a:latin typeface="Arial"/>
              </a:rPr>
              <a:t>DeepMind</a:t>
            </a:r>
            <a:r>
              <a:rPr lang="ja-JP" altLang="en-US" sz="1200" dirty="0">
                <a:solidFill>
                  <a:prstClr val="black"/>
                </a:solidFill>
                <a:latin typeface="Arial"/>
              </a:rPr>
              <a:t>社の創業者</a:t>
            </a:r>
            <a:endParaRPr lang="ja-JP" altLang="en-US" dirty="0"/>
          </a:p>
        </p:txBody>
      </p:sp>
      <p:sp>
        <p:nvSpPr>
          <p:cNvPr id="17" name="テキスト ボックス 16">
            <a:extLst>
              <a:ext uri="{FF2B5EF4-FFF2-40B4-BE49-F238E27FC236}">
                <a16:creationId xmlns:a16="http://schemas.microsoft.com/office/drawing/2014/main" id="{EBCC55AB-9E52-9A20-6F7B-EB8C31C1F06B}"/>
              </a:ext>
            </a:extLst>
          </p:cNvPr>
          <p:cNvSpPr txBox="1"/>
          <p:nvPr/>
        </p:nvSpPr>
        <p:spPr>
          <a:xfrm>
            <a:off x="1919046" y="4928668"/>
            <a:ext cx="5463447" cy="276999"/>
          </a:xfrm>
          <a:prstGeom prst="rect">
            <a:avLst/>
          </a:prstGeom>
          <a:noFill/>
        </p:spPr>
        <p:txBody>
          <a:bodyPr wrap="square">
            <a:spAutoFit/>
          </a:bodyPr>
          <a:lstStyle/>
          <a:p>
            <a:r>
              <a:rPr lang="ja-JP" altLang="en-US" sz="1200" dirty="0">
                <a:solidFill>
                  <a:prstClr val="black"/>
                </a:solidFill>
                <a:latin typeface="Arial"/>
              </a:rPr>
              <a:t>人工知能の開発を行う</a:t>
            </a:r>
            <a:r>
              <a:rPr lang="en-US" altLang="ja-JP" sz="1200" dirty="0">
                <a:solidFill>
                  <a:prstClr val="black"/>
                </a:solidFill>
                <a:latin typeface="Arial"/>
              </a:rPr>
              <a:t>DeepMind</a:t>
            </a:r>
            <a:r>
              <a:rPr lang="ja-JP" altLang="en-US" sz="1200" dirty="0">
                <a:solidFill>
                  <a:prstClr val="black"/>
                </a:solidFill>
                <a:latin typeface="Arial"/>
              </a:rPr>
              <a:t>社の創業者</a:t>
            </a:r>
            <a:endParaRPr lang="ja-JP" altLang="en-US" dirty="0"/>
          </a:p>
        </p:txBody>
      </p:sp>
      <p:sp>
        <p:nvSpPr>
          <p:cNvPr id="18" name="テキスト ボックス 17">
            <a:extLst>
              <a:ext uri="{FF2B5EF4-FFF2-40B4-BE49-F238E27FC236}">
                <a16:creationId xmlns:a16="http://schemas.microsoft.com/office/drawing/2014/main" id="{8F725676-3CF8-27A0-632F-A2154F4D19EA}"/>
              </a:ext>
            </a:extLst>
          </p:cNvPr>
          <p:cNvSpPr txBox="1"/>
          <p:nvPr/>
        </p:nvSpPr>
        <p:spPr>
          <a:xfrm>
            <a:off x="1748830" y="4131978"/>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タンパク質構造予測モデル</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を発表 </a:t>
            </a:r>
            <a:r>
              <a:rPr kumimoji="0" lang="en-US" altLang="ja-JP" sz="1200" b="0" i="0" u="none" strike="noStrike" kern="1200" cap="none" spc="0" normalizeH="0" baseline="0" noProof="0" dirty="0">
                <a:ln>
                  <a:noFill/>
                </a:ln>
                <a:solidFill>
                  <a:prstClr val="black"/>
                </a:solidFill>
                <a:effectLst/>
                <a:uLnTx/>
                <a:uFillTx/>
                <a:latin typeface="Arial"/>
                <a:cs typeface="+mn-cs"/>
              </a:rPr>
              <a:t>(Last author)</a:t>
            </a:r>
            <a:endParaRPr lang="ja-JP" altLang="en-US" dirty="0"/>
          </a:p>
        </p:txBody>
      </p:sp>
      <p:sp>
        <p:nvSpPr>
          <p:cNvPr id="24" name="テキスト ボックス 23">
            <a:extLst>
              <a:ext uri="{FF2B5EF4-FFF2-40B4-BE49-F238E27FC236}">
                <a16:creationId xmlns:a16="http://schemas.microsoft.com/office/drawing/2014/main" id="{BFF0C932-D445-0515-2D47-F8A93C73CB06}"/>
              </a:ext>
            </a:extLst>
          </p:cNvPr>
          <p:cNvSpPr txBox="1"/>
          <p:nvPr/>
        </p:nvSpPr>
        <p:spPr>
          <a:xfrm>
            <a:off x="1748830" y="5506342"/>
            <a:ext cx="5952924" cy="333489"/>
          </a:xfrm>
          <a:prstGeom prst="rect">
            <a:avLst/>
          </a:prstGeom>
          <a:noFill/>
        </p:spPr>
        <p:txBody>
          <a:bodyPr wrap="square">
            <a:spAutoFit/>
          </a:bodyPr>
          <a:lstStyle/>
          <a:p>
            <a:pPr>
              <a:lnSpc>
                <a:spcPct val="150000"/>
              </a:lnSpc>
            </a:pPr>
            <a:r>
              <a:rPr lang="en-US" altLang="ja-JP" sz="1200" dirty="0"/>
              <a:t>1985</a:t>
            </a:r>
            <a:r>
              <a:rPr lang="ja-JP" altLang="en-US" sz="1200" dirty="0"/>
              <a:t>年生まれ</a:t>
            </a:r>
            <a:endParaRPr lang="en-US" altLang="ja-JP" sz="1200" dirty="0"/>
          </a:p>
        </p:txBody>
      </p:sp>
      <p:sp>
        <p:nvSpPr>
          <p:cNvPr id="26" name="テキスト ボックス 25">
            <a:extLst>
              <a:ext uri="{FF2B5EF4-FFF2-40B4-BE49-F238E27FC236}">
                <a16:creationId xmlns:a16="http://schemas.microsoft.com/office/drawing/2014/main" id="{D745DDE2-EF8B-FF2B-E42A-DD72E1C29FD3}"/>
              </a:ext>
            </a:extLst>
          </p:cNvPr>
          <p:cNvSpPr txBox="1"/>
          <p:nvPr/>
        </p:nvSpPr>
        <p:spPr>
          <a:xfrm>
            <a:off x="1758357" y="6112879"/>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 </a:t>
            </a:r>
            <a:r>
              <a:rPr kumimoji="0" lang="en-US" altLang="ja-JP" sz="1200" b="0" i="0" u="none" strike="noStrike" kern="1200" cap="none" spc="0" normalizeH="0" baseline="0" noProof="0" dirty="0">
                <a:ln>
                  <a:noFill/>
                </a:ln>
                <a:solidFill>
                  <a:prstClr val="black"/>
                </a:solidFill>
                <a:effectLst/>
                <a:uLnTx/>
                <a:uFillTx/>
                <a:latin typeface="Arial"/>
                <a:cs typeface="+mn-cs"/>
              </a:rPr>
              <a:t>“for protein structure prediction”</a:t>
            </a:r>
            <a:endParaRPr lang="ja-JP" altLang="en-US" dirty="0"/>
          </a:p>
        </p:txBody>
      </p:sp>
      <p:sp>
        <p:nvSpPr>
          <p:cNvPr id="27" name="テキスト ボックス 26">
            <a:extLst>
              <a:ext uri="{FF2B5EF4-FFF2-40B4-BE49-F238E27FC236}">
                <a16:creationId xmlns:a16="http://schemas.microsoft.com/office/drawing/2014/main" id="{8AADE749-5A66-B409-303D-28A1ABFC95B8}"/>
              </a:ext>
            </a:extLst>
          </p:cNvPr>
          <p:cNvSpPr txBox="1"/>
          <p:nvPr/>
        </p:nvSpPr>
        <p:spPr>
          <a:xfrm>
            <a:off x="1758357" y="5822001"/>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タンパク質構造予測モデル</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を発表 </a:t>
            </a:r>
            <a:r>
              <a:rPr lang="en-US" altLang="ja-JP" sz="1200" dirty="0">
                <a:solidFill>
                  <a:prstClr val="black"/>
                </a:solidFill>
                <a:latin typeface="Arial"/>
              </a:rPr>
              <a:t>(First</a:t>
            </a:r>
            <a:r>
              <a:rPr kumimoji="0" lang="en-US" altLang="ja-JP" sz="1200" b="0" i="0" u="none" strike="noStrike" kern="1200" cap="none" spc="0" normalizeH="0" baseline="0" noProof="0" dirty="0">
                <a:ln>
                  <a:noFill/>
                </a:ln>
                <a:solidFill>
                  <a:prstClr val="black"/>
                </a:solidFill>
                <a:effectLst/>
                <a:uLnTx/>
                <a:uFillTx/>
                <a:latin typeface="Arial"/>
                <a:cs typeface="+mn-cs"/>
              </a:rPr>
              <a:t> author)</a:t>
            </a:r>
            <a:endParaRPr lang="ja-JP" altLang="en-US" dirty="0"/>
          </a:p>
        </p:txBody>
      </p:sp>
    </p:spTree>
    <p:extLst>
      <p:ext uri="{BB962C8B-B14F-4D97-AF65-F5344CB8AC3E}">
        <p14:creationId xmlns:p14="http://schemas.microsoft.com/office/powerpoint/2010/main" val="2604199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S9</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棒グラフ&#10;&#10;自動的に生成された説明">
            <a:extLst>
              <a:ext uri="{FF2B5EF4-FFF2-40B4-BE49-F238E27FC236}">
                <a16:creationId xmlns:a16="http://schemas.microsoft.com/office/drawing/2014/main" id="{0B80F1D6-F8C7-D1CE-AEA9-9A7CD0053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25" y="459664"/>
            <a:ext cx="6457950" cy="2999988"/>
          </a:xfrm>
          <a:prstGeom prst="rect">
            <a:avLst/>
          </a:prstGeom>
        </p:spPr>
      </p:pic>
      <p:pic>
        <p:nvPicPr>
          <p:cNvPr id="6" name="図 5" descr="グラフ, ダイアグラム&#10;&#10;自動的に生成された説明">
            <a:extLst>
              <a:ext uri="{FF2B5EF4-FFF2-40B4-BE49-F238E27FC236}">
                <a16:creationId xmlns:a16="http://schemas.microsoft.com/office/drawing/2014/main" id="{39B1F72E-DB74-271B-C762-42DEEB33D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025" y="3742685"/>
            <a:ext cx="6457950" cy="3115315"/>
          </a:xfrm>
          <a:prstGeom prst="rect">
            <a:avLst/>
          </a:prstGeom>
        </p:spPr>
      </p:pic>
    </p:spTree>
    <p:extLst>
      <p:ext uri="{BB962C8B-B14F-4D97-AF65-F5344CB8AC3E}">
        <p14:creationId xmlns:p14="http://schemas.microsoft.com/office/powerpoint/2010/main" val="87869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S10</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ヒストグラム&#10;&#10;自動的に生成された説明">
            <a:extLst>
              <a:ext uri="{FF2B5EF4-FFF2-40B4-BE49-F238E27FC236}">
                <a16:creationId xmlns:a16="http://schemas.microsoft.com/office/drawing/2014/main" id="{F7FB55BD-3A92-7817-1628-2D4D390E9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4183"/>
            <a:ext cx="9144000" cy="2089634"/>
          </a:xfrm>
          <a:prstGeom prst="rect">
            <a:avLst/>
          </a:prstGeom>
        </p:spPr>
      </p:pic>
    </p:spTree>
    <p:extLst>
      <p:ext uri="{BB962C8B-B14F-4D97-AF65-F5344CB8AC3E}">
        <p14:creationId xmlns:p14="http://schemas.microsoft.com/office/powerpoint/2010/main" val="359089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923D-5F61-01D9-1B79-4C70F2A34B1A}"/>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B5564D3B-FAF0-C2FF-0F99-3DA136D59A41}"/>
              </a:ext>
            </a:extLst>
          </p:cNvPr>
          <p:cNvSpPr/>
          <p:nvPr/>
        </p:nvSpPr>
        <p:spPr>
          <a:xfrm>
            <a:off x="0" y="0"/>
            <a:ext cx="9144000" cy="4596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タンパク質の構造予測</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5BD59410-B994-C829-DDFB-5DA2BC73594F}"/>
              </a:ext>
            </a:extLst>
          </p:cNvPr>
          <p:cNvSpPr txBox="1"/>
          <p:nvPr/>
        </p:nvSpPr>
        <p:spPr>
          <a:xfrm>
            <a:off x="96358" y="584644"/>
            <a:ext cx="8718033"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現存するほとんどのタンパク質のうち</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立体構造が明らかになっているのはごくわずか</a:t>
            </a:r>
          </a:p>
        </p:txBody>
      </p:sp>
      <p:sp>
        <p:nvSpPr>
          <p:cNvPr id="5" name="テキスト ボックス 4">
            <a:extLst>
              <a:ext uri="{FF2B5EF4-FFF2-40B4-BE49-F238E27FC236}">
                <a16:creationId xmlns:a16="http://schemas.microsoft.com/office/drawing/2014/main" id="{B96F0E2A-71AD-F74B-A916-7B255304A97E}"/>
              </a:ext>
            </a:extLst>
          </p:cNvPr>
          <p:cNvSpPr txBox="1"/>
          <p:nvPr/>
        </p:nvSpPr>
        <p:spPr>
          <a:xfrm>
            <a:off x="672857" y="973930"/>
            <a:ext cx="6142614" cy="338554"/>
          </a:xfrm>
          <a:prstGeom prst="rect">
            <a:avLst/>
          </a:prstGeom>
          <a:noFill/>
        </p:spPr>
        <p:txBody>
          <a:bodyPr wrap="square" rtlCol="0">
            <a:spAutoFit/>
          </a:bodyPr>
          <a:lstStyle/>
          <a:p>
            <a:r>
              <a:rPr kumimoji="1" lang="ja-JP" altLang="en-US" sz="1600" dirty="0">
                <a:solidFill>
                  <a:schemeClr val="tx1">
                    <a:lumMod val="95000"/>
                    <a:lumOff val="5000"/>
                  </a:schemeClr>
                </a:solidFill>
              </a:rPr>
              <a:t>ほとんどのタンパク質はアミノ酸配列だけが分かっている</a:t>
            </a:r>
          </a:p>
        </p:txBody>
      </p:sp>
      <p:sp>
        <p:nvSpPr>
          <p:cNvPr id="21" name="テキスト ボックス 20">
            <a:extLst>
              <a:ext uri="{FF2B5EF4-FFF2-40B4-BE49-F238E27FC236}">
                <a16:creationId xmlns:a16="http://schemas.microsoft.com/office/drawing/2014/main" id="{AAE1B3F7-749F-82F0-F179-DCCCDE012EA6}"/>
              </a:ext>
            </a:extLst>
          </p:cNvPr>
          <p:cNvSpPr txBox="1"/>
          <p:nvPr/>
        </p:nvSpPr>
        <p:spPr>
          <a:xfrm>
            <a:off x="98426" y="1389428"/>
            <a:ext cx="9045575" cy="33855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1961</a:t>
            </a:r>
            <a:r>
              <a:rPr kumimoji="1" lang="ja-JP" altLang="en-US" sz="1600" dirty="0">
                <a:solidFill>
                  <a:schemeClr val="tx1">
                    <a:lumMod val="95000"/>
                    <a:lumOff val="5000"/>
                  </a:schemeClr>
                </a:solidFill>
              </a:rPr>
              <a:t>年 </a:t>
            </a:r>
            <a:r>
              <a:rPr kumimoji="1" lang="en-US" altLang="ja-JP" sz="1600" dirty="0">
                <a:solidFill>
                  <a:schemeClr val="tx1">
                    <a:lumMod val="95000"/>
                    <a:lumOff val="5000"/>
                  </a:schemeClr>
                </a:solidFill>
              </a:rPr>
              <a:t>Anfinsen</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構造を分解したリボヌクレアーゼが自発的に元の構造に戻ることを発見</a:t>
            </a:r>
          </a:p>
        </p:txBody>
      </p:sp>
      <p:sp>
        <p:nvSpPr>
          <p:cNvPr id="23" name="テキスト ボックス 22">
            <a:extLst>
              <a:ext uri="{FF2B5EF4-FFF2-40B4-BE49-F238E27FC236}">
                <a16:creationId xmlns:a16="http://schemas.microsoft.com/office/drawing/2014/main" id="{6E4E7B95-BBE1-AA74-0F37-ACFEED58E7C8}"/>
              </a:ext>
            </a:extLst>
          </p:cNvPr>
          <p:cNvSpPr txBox="1"/>
          <p:nvPr/>
        </p:nvSpPr>
        <p:spPr>
          <a:xfrm>
            <a:off x="672857" y="1747147"/>
            <a:ext cx="8141535" cy="338554"/>
          </a:xfrm>
          <a:prstGeom prst="rect">
            <a:avLst/>
          </a:prstGeom>
          <a:noFill/>
        </p:spPr>
        <p:txBody>
          <a:bodyPr wrap="square" rtlCol="0">
            <a:spAutoFit/>
          </a:bodyPr>
          <a:lstStyle/>
          <a:p>
            <a:r>
              <a:rPr kumimoji="1" lang="ja-JP" altLang="en-US" sz="1600" dirty="0">
                <a:solidFill>
                  <a:schemeClr val="tx1">
                    <a:lumMod val="95000"/>
                    <a:lumOff val="5000"/>
                  </a:schemeClr>
                </a:solidFill>
              </a:rPr>
              <a:t>その後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他のタンパク質についてもアミノ酸配列から構造が決まることが明らかになる</a:t>
            </a:r>
          </a:p>
        </p:txBody>
      </p:sp>
      <p:sp>
        <p:nvSpPr>
          <p:cNvPr id="25" name="矢印: 下 24">
            <a:extLst>
              <a:ext uri="{FF2B5EF4-FFF2-40B4-BE49-F238E27FC236}">
                <a16:creationId xmlns:a16="http://schemas.microsoft.com/office/drawing/2014/main" id="{2F005051-1311-5417-CD1F-D1C54C2E885F}"/>
              </a:ext>
            </a:extLst>
          </p:cNvPr>
          <p:cNvSpPr/>
          <p:nvPr/>
        </p:nvSpPr>
        <p:spPr>
          <a:xfrm>
            <a:off x="4157043" y="2235529"/>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8B61DE5A-88F8-656D-F422-74957097A9A4}"/>
              </a:ext>
            </a:extLst>
          </p:cNvPr>
          <p:cNvSpPr txBox="1"/>
          <p:nvPr/>
        </p:nvSpPr>
        <p:spPr>
          <a:xfrm>
            <a:off x="795521" y="2610849"/>
            <a:ext cx="7552957" cy="369332"/>
          </a:xfrm>
          <a:prstGeom prst="rect">
            <a:avLst/>
          </a:prstGeom>
          <a:noFill/>
        </p:spPr>
        <p:txBody>
          <a:bodyPr wrap="square" rtlCol="0">
            <a:spAutoFit/>
          </a:bodyPr>
          <a:lstStyle/>
          <a:p>
            <a:r>
              <a:rPr kumimoji="1" lang="ja-JP" altLang="en-US" dirty="0">
                <a:solidFill>
                  <a:schemeClr val="tx1">
                    <a:lumMod val="95000"/>
                    <a:lumOff val="5000"/>
                  </a:schemeClr>
                </a:solidFill>
              </a:rPr>
              <a:t>アミノ酸配列からタンパク質構造を予測する研究が長年行われている</a:t>
            </a:r>
          </a:p>
        </p:txBody>
      </p:sp>
      <p:sp>
        <p:nvSpPr>
          <p:cNvPr id="30" name="テキスト ボックス 29">
            <a:extLst>
              <a:ext uri="{FF2B5EF4-FFF2-40B4-BE49-F238E27FC236}">
                <a16:creationId xmlns:a16="http://schemas.microsoft.com/office/drawing/2014/main" id="{CD58D880-FE69-06D2-F87F-B8CE06801D6B}"/>
              </a:ext>
            </a:extLst>
          </p:cNvPr>
          <p:cNvSpPr txBox="1"/>
          <p:nvPr/>
        </p:nvSpPr>
        <p:spPr>
          <a:xfrm>
            <a:off x="156844" y="3152616"/>
            <a:ext cx="1032025" cy="400110"/>
          </a:xfrm>
          <a:prstGeom prst="rect">
            <a:avLst/>
          </a:prstGeom>
          <a:noFill/>
        </p:spPr>
        <p:txBody>
          <a:bodyPr wrap="square" rtlCol="0">
            <a:spAutoFit/>
          </a:bodyPr>
          <a:lstStyle/>
          <a:p>
            <a:r>
              <a:rPr kumimoji="1" lang="en-US" altLang="ja-JP" sz="2000" u="sng" dirty="0">
                <a:solidFill>
                  <a:schemeClr val="tx1">
                    <a:lumMod val="95000"/>
                    <a:lumOff val="5000"/>
                  </a:schemeClr>
                </a:solidFill>
              </a:rPr>
              <a:t>CASP</a:t>
            </a:r>
            <a:endParaRPr kumimoji="1" lang="ja-JP" altLang="en-US" sz="2000" u="sng" dirty="0">
              <a:solidFill>
                <a:schemeClr val="tx1">
                  <a:lumMod val="95000"/>
                  <a:lumOff val="5000"/>
                </a:schemeClr>
              </a:solidFill>
            </a:endParaRPr>
          </a:p>
        </p:txBody>
      </p:sp>
      <p:sp>
        <p:nvSpPr>
          <p:cNvPr id="31" name="テキスト ボックス 30">
            <a:extLst>
              <a:ext uri="{FF2B5EF4-FFF2-40B4-BE49-F238E27FC236}">
                <a16:creationId xmlns:a16="http://schemas.microsoft.com/office/drawing/2014/main" id="{EEF747AF-E99A-D251-A941-62D1B6949CBE}"/>
              </a:ext>
            </a:extLst>
          </p:cNvPr>
          <p:cNvSpPr txBox="1"/>
          <p:nvPr/>
        </p:nvSpPr>
        <p:spPr>
          <a:xfrm>
            <a:off x="96358" y="3505329"/>
            <a:ext cx="4897626" cy="338554"/>
          </a:xfrm>
          <a:prstGeom prst="rect">
            <a:avLst/>
          </a:prstGeom>
          <a:noFill/>
        </p:spPr>
        <p:txBody>
          <a:bodyPr wrap="square" rtlCol="0">
            <a:spAutoFit/>
          </a:bodyPr>
          <a:lstStyle/>
          <a:p>
            <a:r>
              <a:rPr lang="en-US" altLang="ja-JP" sz="1600" b="0" i="0" dirty="0">
                <a:solidFill>
                  <a:srgbClr val="202122"/>
                </a:solidFill>
                <a:effectLst/>
                <a:latin typeface="Arial" panose="020B0604020202020204" pitchFamily="34" charset="0"/>
              </a:rPr>
              <a:t>Critical Assessment of protein Structure Prediction</a:t>
            </a:r>
            <a:endParaRPr kumimoji="1" lang="ja-JP" altLang="en-US" sz="1600" dirty="0">
              <a:solidFill>
                <a:schemeClr val="tx1">
                  <a:lumMod val="95000"/>
                  <a:lumOff val="5000"/>
                </a:schemeClr>
              </a:solidFill>
            </a:endParaRPr>
          </a:p>
        </p:txBody>
      </p:sp>
      <p:pic>
        <p:nvPicPr>
          <p:cNvPr id="1028" name="Picture 4" descr="CASP16 Home">
            <a:extLst>
              <a:ext uri="{FF2B5EF4-FFF2-40B4-BE49-F238E27FC236}">
                <a16:creationId xmlns:a16="http://schemas.microsoft.com/office/drawing/2014/main" id="{10A41A2E-A074-0D6E-82B2-C64B46933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161" y="3262397"/>
            <a:ext cx="1757385" cy="169392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7B9AB13-4DE0-A6B5-C6EF-7672E4959F15}"/>
              </a:ext>
            </a:extLst>
          </p:cNvPr>
          <p:cNvSpPr txBox="1"/>
          <p:nvPr/>
        </p:nvSpPr>
        <p:spPr>
          <a:xfrm>
            <a:off x="98426" y="3873407"/>
            <a:ext cx="6555728" cy="584775"/>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1994</a:t>
            </a:r>
            <a:r>
              <a:rPr kumimoji="1" lang="ja-JP" altLang="en-US" sz="1600" dirty="0">
                <a:solidFill>
                  <a:schemeClr val="tx1">
                    <a:lumMod val="95000"/>
                    <a:lumOff val="5000"/>
                  </a:schemeClr>
                </a:solidFill>
              </a:rPr>
              <a:t>年から</a:t>
            </a:r>
            <a:r>
              <a:rPr kumimoji="1" lang="en-US" altLang="ja-JP" sz="1600" dirty="0">
                <a:solidFill>
                  <a:schemeClr val="tx1">
                    <a:lumMod val="95000"/>
                    <a:lumOff val="5000"/>
                  </a:schemeClr>
                </a:solidFill>
              </a:rPr>
              <a:t>2</a:t>
            </a:r>
            <a:r>
              <a:rPr kumimoji="1" lang="ja-JP" altLang="en-US" sz="1600" dirty="0">
                <a:solidFill>
                  <a:schemeClr val="tx1">
                    <a:lumMod val="95000"/>
                    <a:lumOff val="5000"/>
                  </a:schemeClr>
                </a:solidFill>
              </a:rPr>
              <a:t>年に一度開催されている</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未公開のタンパク質構造データをアミノ酸配列から予測するコンペ</a:t>
            </a:r>
          </a:p>
        </p:txBody>
      </p:sp>
      <p:sp>
        <p:nvSpPr>
          <p:cNvPr id="6" name="テキスト ボックス 5">
            <a:extLst>
              <a:ext uri="{FF2B5EF4-FFF2-40B4-BE49-F238E27FC236}">
                <a16:creationId xmlns:a16="http://schemas.microsoft.com/office/drawing/2014/main" id="{668547CC-FA29-BAC4-E253-1F369EB0F129}"/>
              </a:ext>
            </a:extLst>
          </p:cNvPr>
          <p:cNvSpPr txBox="1"/>
          <p:nvPr/>
        </p:nvSpPr>
        <p:spPr>
          <a:xfrm>
            <a:off x="6654153" y="4954890"/>
            <a:ext cx="2419399" cy="338554"/>
          </a:xfrm>
          <a:prstGeom prst="rect">
            <a:avLst/>
          </a:prstGeom>
          <a:noFill/>
        </p:spPr>
        <p:txBody>
          <a:bodyPr wrap="square" rtlCol="0">
            <a:spAutoFit/>
          </a:bodyPr>
          <a:lstStyle/>
          <a:p>
            <a:pPr algn="ctr"/>
            <a:r>
              <a:rPr lang="ja-JP" altLang="en-US" sz="1600" b="0" i="0" dirty="0">
                <a:solidFill>
                  <a:srgbClr val="202122"/>
                </a:solidFill>
                <a:effectLst/>
                <a:latin typeface="Arial" panose="020B0604020202020204" pitchFamily="34" charset="0"/>
              </a:rPr>
              <a:t>現在は</a:t>
            </a:r>
            <a:r>
              <a:rPr lang="en-US" altLang="ja-JP" sz="1600" b="0" i="0" dirty="0">
                <a:solidFill>
                  <a:srgbClr val="202122"/>
                </a:solidFill>
                <a:effectLst/>
                <a:latin typeface="Arial" panose="020B0604020202020204" pitchFamily="34" charset="0"/>
              </a:rPr>
              <a:t>CASP16</a:t>
            </a:r>
            <a:r>
              <a:rPr lang="ja-JP" altLang="en-US" sz="1600" b="0" i="0" dirty="0">
                <a:solidFill>
                  <a:srgbClr val="202122"/>
                </a:solidFill>
                <a:effectLst/>
                <a:latin typeface="Arial" panose="020B0604020202020204" pitchFamily="34" charset="0"/>
              </a:rPr>
              <a:t>が開催中</a:t>
            </a:r>
            <a:endParaRPr kumimoji="1" lang="ja-JP" altLang="en-US" sz="16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B031C15C-BB1A-7B68-A5D3-1A492960F4F5}"/>
              </a:ext>
            </a:extLst>
          </p:cNvPr>
          <p:cNvSpPr txBox="1"/>
          <p:nvPr/>
        </p:nvSpPr>
        <p:spPr>
          <a:xfrm>
            <a:off x="98426" y="4530224"/>
            <a:ext cx="6555728"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実験レベルの精度には中々到達しなかったが</a:t>
            </a:r>
            <a:r>
              <a:rPr kumimoji="1" lang="en-US" altLang="ja-JP" sz="1600" dirty="0">
                <a:solidFill>
                  <a:schemeClr val="tx1">
                    <a:lumMod val="95000"/>
                    <a:lumOff val="5000"/>
                  </a:schemeClr>
                </a:solidFill>
              </a:rPr>
              <a:t>, 2020</a:t>
            </a:r>
            <a:r>
              <a:rPr kumimoji="1" lang="ja-JP" altLang="en-US" sz="1600" dirty="0">
                <a:solidFill>
                  <a:schemeClr val="tx1">
                    <a:lumMod val="95000"/>
                    <a:lumOff val="5000"/>
                  </a:schemeClr>
                </a:solidFill>
              </a:rPr>
              <a:t>年に</a:t>
            </a:r>
            <a:r>
              <a:rPr kumimoji="1" lang="en-US" altLang="ja-JP" sz="1600" dirty="0">
                <a:solidFill>
                  <a:schemeClr val="tx1">
                    <a:lumMod val="95000"/>
                    <a:lumOff val="5000"/>
                  </a:schemeClr>
                </a:solidFill>
              </a:rPr>
              <a:t>AlphaFold2</a:t>
            </a:r>
            <a:r>
              <a:rPr kumimoji="1" lang="ja-JP" altLang="en-US" sz="1600" dirty="0">
                <a:solidFill>
                  <a:schemeClr val="tx1">
                    <a:lumMod val="95000"/>
                    <a:lumOff val="5000"/>
                  </a:schemeClr>
                </a:solidFill>
              </a:rPr>
              <a:t>がほぼその精度を達成したことで話題となった。</a:t>
            </a:r>
          </a:p>
        </p:txBody>
      </p:sp>
      <p:sp>
        <p:nvSpPr>
          <p:cNvPr id="8" name="矢印: 下 7">
            <a:extLst>
              <a:ext uri="{FF2B5EF4-FFF2-40B4-BE49-F238E27FC236}">
                <a16:creationId xmlns:a16="http://schemas.microsoft.com/office/drawing/2014/main" id="{BDC78DC4-FDBE-0F20-E6FD-DD124CC1EF3C}"/>
              </a:ext>
            </a:extLst>
          </p:cNvPr>
          <p:cNvSpPr/>
          <p:nvPr/>
        </p:nvSpPr>
        <p:spPr>
          <a:xfrm>
            <a:off x="4157042" y="5187041"/>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DAB879A-D637-CB44-C670-D4F58503BC40}"/>
              </a:ext>
            </a:extLst>
          </p:cNvPr>
          <p:cNvSpPr txBox="1"/>
          <p:nvPr/>
        </p:nvSpPr>
        <p:spPr>
          <a:xfrm>
            <a:off x="98425" y="5584089"/>
            <a:ext cx="8975127"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一方</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生体内のタンパク質の多くは核酸・低分子などと複合体を形成している</a:t>
            </a:r>
          </a:p>
        </p:txBody>
      </p:sp>
      <p:sp>
        <p:nvSpPr>
          <p:cNvPr id="10" name="テキスト ボックス 9">
            <a:extLst>
              <a:ext uri="{FF2B5EF4-FFF2-40B4-BE49-F238E27FC236}">
                <a16:creationId xmlns:a16="http://schemas.microsoft.com/office/drawing/2014/main" id="{D10D4C10-C905-1E32-51B7-DFD001E11358}"/>
              </a:ext>
            </a:extLst>
          </p:cNvPr>
          <p:cNvSpPr txBox="1"/>
          <p:nvPr/>
        </p:nvSpPr>
        <p:spPr>
          <a:xfrm>
            <a:off x="795521" y="5941481"/>
            <a:ext cx="8141535" cy="338554"/>
          </a:xfrm>
          <a:prstGeom prst="rect">
            <a:avLst/>
          </a:prstGeom>
          <a:noFill/>
        </p:spPr>
        <p:txBody>
          <a:bodyPr wrap="square" rtlCol="0">
            <a:spAutoFit/>
          </a:bodyPr>
          <a:lstStyle/>
          <a:p>
            <a:r>
              <a:rPr kumimoji="1" lang="ja-JP" altLang="en-US" sz="1600" dirty="0">
                <a:solidFill>
                  <a:schemeClr val="tx1">
                    <a:lumMod val="95000"/>
                    <a:lumOff val="5000"/>
                  </a:schemeClr>
                </a:solidFill>
              </a:rPr>
              <a:t>これら複合体構造の予測が次の課題となった。</a:t>
            </a:r>
          </a:p>
        </p:txBody>
      </p:sp>
    </p:spTree>
    <p:extLst>
      <p:ext uri="{BB962C8B-B14F-4D97-AF65-F5344CB8AC3E}">
        <p14:creationId xmlns:p14="http://schemas.microsoft.com/office/powerpoint/2010/main" val="2097804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AlphaFold2</a:t>
            </a:r>
            <a:r>
              <a:rPr kumimoji="1" lang="ja-JP" altLang="en-US" sz="2200" b="1" dirty="0"/>
              <a:t> </a:t>
            </a:r>
            <a:r>
              <a:rPr kumimoji="1" lang="en-US" altLang="ja-JP" sz="2200" b="1" dirty="0"/>
              <a:t>(AF2)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B2D6DA29-1928-5A72-B1D5-8CB81216E2C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21" name="正方形/長方形 20">
            <a:extLst>
              <a:ext uri="{FF2B5EF4-FFF2-40B4-BE49-F238E27FC236}">
                <a16:creationId xmlns:a16="http://schemas.microsoft.com/office/drawing/2014/main" id="{B12BD1B6-1CE4-8D5D-DF0D-78A510983E16}"/>
              </a:ext>
            </a:extLst>
          </p:cNvPr>
          <p:cNvSpPr/>
          <p:nvPr/>
        </p:nvSpPr>
        <p:spPr>
          <a:xfrm>
            <a:off x="73893" y="555663"/>
            <a:ext cx="720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7" name="テキスト ボックス 26">
            <a:extLst>
              <a:ext uri="{FF2B5EF4-FFF2-40B4-BE49-F238E27FC236}">
                <a16:creationId xmlns:a16="http://schemas.microsoft.com/office/drawing/2014/main" id="{D0B7A004-BB37-7290-4CCB-11F601EF2CFE}"/>
              </a:ext>
            </a:extLst>
          </p:cNvPr>
          <p:cNvSpPr txBox="1"/>
          <p:nvPr/>
        </p:nvSpPr>
        <p:spPr>
          <a:xfrm>
            <a:off x="93679" y="865706"/>
            <a:ext cx="5252639" cy="523220"/>
          </a:xfrm>
          <a:prstGeom prst="rect">
            <a:avLst/>
          </a:prstGeom>
          <a:noFill/>
        </p:spPr>
        <p:txBody>
          <a:bodyPr wrap="square" rtlCol="0">
            <a:spAutoFit/>
          </a:bodyPr>
          <a:lstStyle/>
          <a:p>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年に</a:t>
            </a:r>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が発表した</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タンパク質のアミノ酸配列から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立体構造を予測するモデル</a:t>
            </a:r>
            <a:endParaRPr kumimoji="1" lang="en-US" altLang="ja-JP" sz="1400" dirty="0">
              <a:solidFill>
                <a:schemeClr val="tx1">
                  <a:lumMod val="95000"/>
                  <a:lumOff val="5000"/>
                </a:schemeClr>
              </a:solidFill>
            </a:endParaRPr>
          </a:p>
        </p:txBody>
      </p:sp>
      <p:sp>
        <p:nvSpPr>
          <p:cNvPr id="29" name="テキスト ボックス 28">
            <a:extLst>
              <a:ext uri="{FF2B5EF4-FFF2-40B4-BE49-F238E27FC236}">
                <a16:creationId xmlns:a16="http://schemas.microsoft.com/office/drawing/2014/main" id="{3AC2FD3C-7312-935F-F95D-F352802851D0}"/>
              </a:ext>
            </a:extLst>
          </p:cNvPr>
          <p:cNvSpPr txBox="1"/>
          <p:nvPr/>
        </p:nvSpPr>
        <p:spPr>
          <a:xfrm>
            <a:off x="143439" y="2363966"/>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30" name="正方形/長方形 29">
            <a:extLst>
              <a:ext uri="{FF2B5EF4-FFF2-40B4-BE49-F238E27FC236}">
                <a16:creationId xmlns:a16="http://schemas.microsoft.com/office/drawing/2014/main" id="{E32DAF91-5089-735C-908D-DA7D3FC1C844}"/>
              </a:ext>
            </a:extLst>
          </p:cNvPr>
          <p:cNvSpPr/>
          <p:nvPr/>
        </p:nvSpPr>
        <p:spPr>
          <a:xfrm>
            <a:off x="71438" y="2380243"/>
            <a:ext cx="720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42" name="図 41" descr="ダイアグラム&#10;&#10;自動的に生成された説明">
            <a:extLst>
              <a:ext uri="{FF2B5EF4-FFF2-40B4-BE49-F238E27FC236}">
                <a16:creationId xmlns:a16="http://schemas.microsoft.com/office/drawing/2014/main" id="{4238302C-06B3-2807-39B4-006CF815E8C9}"/>
              </a:ext>
            </a:extLst>
          </p:cNvPr>
          <p:cNvPicPr>
            <a:picLocks noChangeAspect="1"/>
          </p:cNvPicPr>
          <p:nvPr/>
        </p:nvPicPr>
        <p:blipFill rotWithShape="1">
          <a:blip r:embed="rId3">
            <a:extLst>
              <a:ext uri="{28A0092B-C50C-407E-A947-70E740481C1C}">
                <a14:useLocalDpi xmlns:a14="http://schemas.microsoft.com/office/drawing/2010/main" val="0"/>
              </a:ext>
            </a:extLst>
          </a:blip>
          <a:srcRect r="75115" b="52283"/>
          <a:stretch/>
        </p:blipFill>
        <p:spPr>
          <a:xfrm>
            <a:off x="5511072" y="499858"/>
            <a:ext cx="1344837" cy="1648912"/>
          </a:xfrm>
          <a:prstGeom prst="rect">
            <a:avLst/>
          </a:prstGeom>
        </p:spPr>
      </p:pic>
      <p:pic>
        <p:nvPicPr>
          <p:cNvPr id="46" name="図 45" descr="グラフ&#10;&#10;自動的に生成された説明">
            <a:extLst>
              <a:ext uri="{FF2B5EF4-FFF2-40B4-BE49-F238E27FC236}">
                <a16:creationId xmlns:a16="http://schemas.microsoft.com/office/drawing/2014/main" id="{991D363D-5032-8B6A-8B5D-6F0CAA6EFAA5}"/>
              </a:ext>
            </a:extLst>
          </p:cNvPr>
          <p:cNvPicPr>
            <a:picLocks noChangeAspect="1"/>
          </p:cNvPicPr>
          <p:nvPr/>
        </p:nvPicPr>
        <p:blipFill rotWithShape="1">
          <a:blip r:embed="rId4">
            <a:extLst>
              <a:ext uri="{28A0092B-C50C-407E-A947-70E740481C1C}">
                <a14:useLocalDpi xmlns:a14="http://schemas.microsoft.com/office/drawing/2010/main" val="0"/>
              </a:ext>
            </a:extLst>
          </a:blip>
          <a:srcRect r="43479" b="59439"/>
          <a:stretch/>
        </p:blipFill>
        <p:spPr>
          <a:xfrm>
            <a:off x="6919770" y="499858"/>
            <a:ext cx="2154407" cy="1455244"/>
          </a:xfrm>
          <a:prstGeom prst="rect">
            <a:avLst/>
          </a:prstGeom>
        </p:spPr>
      </p:pic>
      <p:sp>
        <p:nvSpPr>
          <p:cNvPr id="47" name="テキスト ボックス 46">
            <a:extLst>
              <a:ext uri="{FF2B5EF4-FFF2-40B4-BE49-F238E27FC236}">
                <a16:creationId xmlns:a16="http://schemas.microsoft.com/office/drawing/2014/main" id="{BBEC854C-377E-8A2B-B0E0-75671142A1FF}"/>
              </a:ext>
            </a:extLst>
          </p:cNvPr>
          <p:cNvSpPr txBox="1"/>
          <p:nvPr/>
        </p:nvSpPr>
        <p:spPr>
          <a:xfrm>
            <a:off x="5605068" y="2068250"/>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Jumper et al., </a:t>
            </a:r>
            <a:r>
              <a:rPr kumimoji="1" lang="en-US" altLang="ja-JP" sz="700" i="1" dirty="0">
                <a:solidFill>
                  <a:schemeClr val="tx1">
                    <a:lumMod val="95000"/>
                    <a:lumOff val="5000"/>
                  </a:schemeClr>
                </a:solidFill>
              </a:rPr>
              <a:t>Nature</a:t>
            </a:r>
            <a:r>
              <a:rPr kumimoji="1" lang="en-US" altLang="ja-JP" sz="700" dirty="0">
                <a:solidFill>
                  <a:schemeClr val="tx1">
                    <a:lumMod val="95000"/>
                    <a:lumOff val="5000"/>
                  </a:schemeClr>
                </a:solidFill>
              </a:rPr>
              <a:t>, 2021</a:t>
            </a:r>
          </a:p>
        </p:txBody>
      </p:sp>
      <p:sp>
        <p:nvSpPr>
          <p:cNvPr id="48" name="テキスト ボックス 47">
            <a:extLst>
              <a:ext uri="{FF2B5EF4-FFF2-40B4-BE49-F238E27FC236}">
                <a16:creationId xmlns:a16="http://schemas.microsoft.com/office/drawing/2014/main" id="{FB9EAC67-4D05-43F5-EC54-A72970AB4E37}"/>
              </a:ext>
            </a:extLst>
          </p:cNvPr>
          <p:cNvSpPr txBox="1"/>
          <p:nvPr/>
        </p:nvSpPr>
        <p:spPr>
          <a:xfrm>
            <a:off x="7729490" y="1900604"/>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Pereira et al., </a:t>
            </a:r>
            <a:r>
              <a:rPr kumimoji="1" lang="en-US" altLang="ja-JP" sz="700" i="1" dirty="0">
                <a:solidFill>
                  <a:schemeClr val="tx1">
                    <a:lumMod val="95000"/>
                    <a:lumOff val="5000"/>
                  </a:schemeClr>
                </a:solidFill>
              </a:rPr>
              <a:t>Proteins</a:t>
            </a:r>
            <a:r>
              <a:rPr kumimoji="1" lang="en-US" altLang="ja-JP" sz="700" dirty="0">
                <a:solidFill>
                  <a:schemeClr val="tx1">
                    <a:lumMod val="95000"/>
                    <a:lumOff val="5000"/>
                  </a:schemeClr>
                </a:solidFill>
              </a:rPr>
              <a:t>, 2021</a:t>
            </a:r>
          </a:p>
        </p:txBody>
      </p:sp>
      <p:pic>
        <p:nvPicPr>
          <p:cNvPr id="9" name="図 8" descr="ダイアグラム&#10;&#10;自動的に生成された説明">
            <a:extLst>
              <a:ext uri="{FF2B5EF4-FFF2-40B4-BE49-F238E27FC236}">
                <a16:creationId xmlns:a16="http://schemas.microsoft.com/office/drawing/2014/main" id="{91341769-F8B8-1A49-B2DF-2C149CBB601F}"/>
              </a:ext>
            </a:extLst>
          </p:cNvPr>
          <p:cNvPicPr>
            <a:picLocks noChangeAspect="1"/>
          </p:cNvPicPr>
          <p:nvPr/>
        </p:nvPicPr>
        <p:blipFill rotWithShape="1">
          <a:blip r:embed="rId3">
            <a:extLst>
              <a:ext uri="{28A0092B-C50C-407E-A947-70E740481C1C}">
                <a14:useLocalDpi xmlns:a14="http://schemas.microsoft.com/office/drawing/2010/main" val="0"/>
              </a:ext>
            </a:extLst>
          </a:blip>
          <a:srcRect t="47349"/>
          <a:stretch/>
        </p:blipFill>
        <p:spPr>
          <a:xfrm>
            <a:off x="71438" y="3182387"/>
            <a:ext cx="6164863" cy="2075464"/>
          </a:xfrm>
          <a:prstGeom prst="rect">
            <a:avLst/>
          </a:prstGeom>
        </p:spPr>
      </p:pic>
      <p:sp>
        <p:nvSpPr>
          <p:cNvPr id="10" name="吹き出し: 四角形 9">
            <a:extLst>
              <a:ext uri="{FF2B5EF4-FFF2-40B4-BE49-F238E27FC236}">
                <a16:creationId xmlns:a16="http://schemas.microsoft.com/office/drawing/2014/main" id="{35C68373-88F9-235A-FB05-F6D9F6ABEC15}"/>
              </a:ext>
            </a:extLst>
          </p:cNvPr>
          <p:cNvSpPr/>
          <p:nvPr/>
        </p:nvSpPr>
        <p:spPr>
          <a:xfrm>
            <a:off x="288121" y="5047464"/>
            <a:ext cx="1787169" cy="271126"/>
          </a:xfrm>
          <a:prstGeom prst="wedgeRectCallout">
            <a:avLst>
              <a:gd name="adj1" fmla="val -39416"/>
              <a:gd name="adj2" fmla="val -275821"/>
            </a:avLst>
          </a:prstGeom>
          <a:solidFill>
            <a:schemeClr val="bg2"/>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アミノ酸配列を入力</a:t>
            </a:r>
          </a:p>
        </p:txBody>
      </p:sp>
      <p:sp>
        <p:nvSpPr>
          <p:cNvPr id="11" name="吹き出し: 四角形 10">
            <a:extLst>
              <a:ext uri="{FF2B5EF4-FFF2-40B4-BE49-F238E27FC236}">
                <a16:creationId xmlns:a16="http://schemas.microsoft.com/office/drawing/2014/main" id="{3C7C6FD3-D75D-71FB-6BF0-2DD56089FFD5}"/>
              </a:ext>
            </a:extLst>
          </p:cNvPr>
          <p:cNvSpPr/>
          <p:nvPr/>
        </p:nvSpPr>
        <p:spPr>
          <a:xfrm>
            <a:off x="85725" y="2791398"/>
            <a:ext cx="4965325" cy="270000"/>
          </a:xfrm>
          <a:prstGeom prst="wedgeRectCallout">
            <a:avLst>
              <a:gd name="adj1" fmla="val -15962"/>
              <a:gd name="adj2" fmla="val 8744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他生物種のゲノムから</a:t>
            </a:r>
            <a:r>
              <a:rPr kumimoji="1" lang="ja-JP" altLang="en-US" sz="1400" u="sng" dirty="0">
                <a:solidFill>
                  <a:sysClr val="windowText" lastClr="000000"/>
                </a:solidFill>
              </a:rPr>
              <a:t>類似配列</a:t>
            </a:r>
            <a:r>
              <a:rPr kumimoji="1" lang="en-US" altLang="ja-JP" sz="1400" u="sng" dirty="0">
                <a:solidFill>
                  <a:sysClr val="windowText" lastClr="000000"/>
                </a:solidFill>
              </a:rPr>
              <a:t>(MSA)</a:t>
            </a:r>
            <a:r>
              <a:rPr kumimoji="1" lang="ja-JP" altLang="en-US" sz="1400" dirty="0">
                <a:solidFill>
                  <a:sysClr val="windowText" lastClr="000000"/>
                </a:solidFill>
              </a:rPr>
              <a:t>を検索して入力に追加</a:t>
            </a:r>
            <a:endParaRPr kumimoji="1" lang="en-US" altLang="ja-JP" sz="1400" dirty="0">
              <a:solidFill>
                <a:sysClr val="windowText" lastClr="000000"/>
              </a:solidFill>
            </a:endParaRPr>
          </a:p>
        </p:txBody>
      </p:sp>
      <p:sp>
        <p:nvSpPr>
          <p:cNvPr id="5" name="吹き出し: 四角形 4">
            <a:extLst>
              <a:ext uri="{FF2B5EF4-FFF2-40B4-BE49-F238E27FC236}">
                <a16:creationId xmlns:a16="http://schemas.microsoft.com/office/drawing/2014/main" id="{D982A0F1-FF9B-7A84-E735-18A6F8253E9C}"/>
              </a:ext>
            </a:extLst>
          </p:cNvPr>
          <p:cNvSpPr/>
          <p:nvPr/>
        </p:nvSpPr>
        <p:spPr>
          <a:xfrm>
            <a:off x="85725" y="5576279"/>
            <a:ext cx="4031055" cy="754529"/>
          </a:xfrm>
          <a:prstGeom prst="wedgeRectCallout">
            <a:avLst>
              <a:gd name="adj1" fmla="val 33419"/>
              <a:gd name="adj2" fmla="val -16169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r>
              <a:rPr kumimoji="1" lang="en-US" altLang="ja-JP" sz="1400" dirty="0" err="1">
                <a:solidFill>
                  <a:sysClr val="windowText" lastClr="000000"/>
                </a:solidFill>
              </a:rPr>
              <a:t>EvoFormer</a:t>
            </a:r>
            <a:r>
              <a:rPr kumimoji="1" lang="en-US" altLang="ja-JP" sz="1400" dirty="0">
                <a:solidFill>
                  <a:sysClr val="windowText" lastClr="000000"/>
                </a:solidFill>
              </a:rPr>
              <a:t>: MSA</a:t>
            </a:r>
            <a:r>
              <a:rPr kumimoji="1" lang="ja-JP" altLang="en-US" sz="1400" dirty="0">
                <a:solidFill>
                  <a:sysClr val="windowText" lastClr="000000"/>
                </a:solidFill>
              </a:rPr>
              <a:t>配列数</a:t>
            </a:r>
            <a:r>
              <a:rPr kumimoji="1" lang="en-US" altLang="ja-JP" sz="1400" dirty="0">
                <a:solidFill>
                  <a:sysClr val="windowText" lastClr="000000"/>
                </a:solidFill>
              </a:rPr>
              <a:t>x</a:t>
            </a:r>
            <a:r>
              <a:rPr kumimoji="1" lang="ja-JP" altLang="en-US" sz="1400" dirty="0">
                <a:solidFill>
                  <a:sysClr val="windowText" lastClr="000000"/>
                </a:solidFill>
              </a:rPr>
              <a:t>残基数の表現を両方向への</a:t>
            </a:r>
            <a:r>
              <a:rPr kumimoji="1" lang="en-US" altLang="ja-JP" sz="1400" u="sng" dirty="0">
                <a:solidFill>
                  <a:sysClr val="windowText" lastClr="000000"/>
                </a:solidFill>
              </a:rPr>
              <a:t>attention</a:t>
            </a:r>
            <a:r>
              <a:rPr kumimoji="1" lang="ja-JP" altLang="en-US" sz="1400" dirty="0">
                <a:solidFill>
                  <a:sysClr val="windowText" lastClr="000000"/>
                </a:solidFill>
              </a:rPr>
              <a:t>で更新し</a:t>
            </a:r>
            <a:r>
              <a:rPr kumimoji="1" lang="en-US" altLang="ja-JP" sz="1400" dirty="0">
                <a:solidFill>
                  <a:sysClr val="windowText" lastClr="000000"/>
                </a:solidFill>
              </a:rPr>
              <a:t>, </a:t>
            </a:r>
            <a:r>
              <a:rPr kumimoji="1" lang="ja-JP" altLang="en-US" sz="1400" dirty="0">
                <a:solidFill>
                  <a:sysClr val="windowText" lastClr="000000"/>
                </a:solidFill>
              </a:rPr>
              <a:t>残基ペア表現を</a:t>
            </a:r>
            <a:r>
              <a:rPr kumimoji="1" lang="en-US" altLang="ja-JP" sz="1400" u="sng" dirty="0">
                <a:solidFill>
                  <a:sysClr val="windowText" lastClr="000000"/>
                </a:solidFill>
              </a:rPr>
              <a:t>triangle attention</a:t>
            </a:r>
            <a:r>
              <a:rPr kumimoji="1" lang="ja-JP" altLang="en-US" sz="1400" dirty="0">
                <a:solidFill>
                  <a:sysClr val="windowText" lastClr="000000"/>
                </a:solidFill>
              </a:rPr>
              <a:t>等で更新</a:t>
            </a:r>
            <a:endParaRPr kumimoji="1" lang="en-US" altLang="ja-JP" sz="1400" dirty="0">
              <a:solidFill>
                <a:sysClr val="windowText" lastClr="000000"/>
              </a:solidFill>
            </a:endParaRPr>
          </a:p>
        </p:txBody>
      </p:sp>
      <p:sp>
        <p:nvSpPr>
          <p:cNvPr id="3" name="正方形/長方形 2">
            <a:extLst>
              <a:ext uri="{FF2B5EF4-FFF2-40B4-BE49-F238E27FC236}">
                <a16:creationId xmlns:a16="http://schemas.microsoft.com/office/drawing/2014/main" id="{FA99FDD1-CF37-F826-6B2A-ABC309F250DC}"/>
              </a:ext>
            </a:extLst>
          </p:cNvPr>
          <p:cNvSpPr/>
          <p:nvPr/>
        </p:nvSpPr>
        <p:spPr>
          <a:xfrm>
            <a:off x="7762009" y="83128"/>
            <a:ext cx="1310554" cy="30600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1"/>
                </a:solidFill>
              </a:rPr>
              <a:t>AlphaFold3</a:t>
            </a:r>
          </a:p>
        </p:txBody>
      </p:sp>
      <p:sp>
        <p:nvSpPr>
          <p:cNvPr id="8" name="吹き出し: 四角形 7">
            <a:extLst>
              <a:ext uri="{FF2B5EF4-FFF2-40B4-BE49-F238E27FC236}">
                <a16:creationId xmlns:a16="http://schemas.microsoft.com/office/drawing/2014/main" id="{75B70428-0F74-5A5F-DEF6-13AF21E9C649}"/>
              </a:ext>
            </a:extLst>
          </p:cNvPr>
          <p:cNvSpPr/>
          <p:nvPr/>
        </p:nvSpPr>
        <p:spPr>
          <a:xfrm>
            <a:off x="6258891" y="3682018"/>
            <a:ext cx="2811215" cy="972390"/>
          </a:xfrm>
          <a:prstGeom prst="wedgeRectCallout">
            <a:avLst>
              <a:gd name="adj1" fmla="val -81442"/>
              <a:gd name="adj2" fmla="val 7428"/>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r>
              <a:rPr kumimoji="1" lang="en-US" altLang="ja-JP" sz="1400" dirty="0">
                <a:solidFill>
                  <a:sysClr val="windowText" lastClr="000000"/>
                </a:solidFill>
              </a:rPr>
              <a:t>Structure module: </a:t>
            </a:r>
            <a:r>
              <a:rPr kumimoji="1" lang="ja-JP" altLang="en-US" sz="1400" dirty="0">
                <a:solidFill>
                  <a:sysClr val="windowText" lastClr="000000"/>
                </a:solidFill>
              </a:rPr>
              <a:t>ペア表現と元のアミノ酸配列の表現から</a:t>
            </a:r>
            <a:r>
              <a:rPr kumimoji="1" lang="en-US" altLang="ja-JP" sz="1400" u="sng" dirty="0">
                <a:solidFill>
                  <a:sysClr val="windowText" lastClr="000000"/>
                </a:solidFill>
              </a:rPr>
              <a:t>Invariant point attention(IPA)</a:t>
            </a:r>
            <a:r>
              <a:rPr kumimoji="1" lang="ja-JP" altLang="en-US" sz="1400" dirty="0">
                <a:solidFill>
                  <a:sysClr val="windowText" lastClr="000000"/>
                </a:solidFill>
              </a:rPr>
              <a:t>を通して構造を予測</a:t>
            </a:r>
            <a:endParaRPr kumimoji="1" lang="en-US" altLang="ja-JP" sz="1400" dirty="0">
              <a:solidFill>
                <a:sysClr val="windowText" lastClr="000000"/>
              </a:solidFill>
            </a:endParaRPr>
          </a:p>
        </p:txBody>
      </p:sp>
      <p:sp>
        <p:nvSpPr>
          <p:cNvPr id="12" name="テキスト ボックス 11">
            <a:extLst>
              <a:ext uri="{FF2B5EF4-FFF2-40B4-BE49-F238E27FC236}">
                <a16:creationId xmlns:a16="http://schemas.microsoft.com/office/drawing/2014/main" id="{FBBCD160-50BE-8179-764A-F5C6A434C9E1}"/>
              </a:ext>
            </a:extLst>
          </p:cNvPr>
          <p:cNvSpPr txBox="1"/>
          <p:nvPr/>
        </p:nvSpPr>
        <p:spPr>
          <a:xfrm>
            <a:off x="85725" y="1691303"/>
            <a:ext cx="44100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年の</a:t>
            </a:r>
            <a:r>
              <a:rPr kumimoji="1" lang="en-US" altLang="ja-JP" sz="1400" dirty="0">
                <a:solidFill>
                  <a:schemeClr val="tx1">
                    <a:lumMod val="95000"/>
                    <a:lumOff val="5000"/>
                  </a:schemeClr>
                </a:solidFill>
              </a:rPr>
              <a:t>CASP14</a:t>
            </a:r>
            <a:r>
              <a:rPr kumimoji="1" lang="ja-JP" altLang="en-US" sz="1400" dirty="0">
                <a:solidFill>
                  <a:schemeClr val="tx1">
                    <a:lumMod val="95000"/>
                    <a:lumOff val="5000"/>
                  </a:schemeClr>
                </a:solidFill>
              </a:rPr>
              <a:t>で他モデルを大きく上回る</a:t>
            </a:r>
            <a:endParaRPr kumimoji="1" lang="en-US" altLang="ja-JP" sz="1400" dirty="0">
              <a:solidFill>
                <a:schemeClr val="tx1">
                  <a:lumMod val="95000"/>
                  <a:lumOff val="5000"/>
                </a:schemeClr>
              </a:solidFill>
            </a:endParaRPr>
          </a:p>
        </p:txBody>
      </p:sp>
      <p:sp>
        <p:nvSpPr>
          <p:cNvPr id="14" name="テキスト ボックス 13">
            <a:extLst>
              <a:ext uri="{FF2B5EF4-FFF2-40B4-BE49-F238E27FC236}">
                <a16:creationId xmlns:a16="http://schemas.microsoft.com/office/drawing/2014/main" id="{E9C90445-9504-000A-8D20-E275D0BB7651}"/>
              </a:ext>
            </a:extLst>
          </p:cNvPr>
          <p:cNvSpPr txBox="1"/>
          <p:nvPr/>
        </p:nvSpPr>
        <p:spPr>
          <a:xfrm>
            <a:off x="85725" y="1350455"/>
            <a:ext cx="4572000" cy="307777"/>
          </a:xfrm>
          <a:prstGeom prst="rect">
            <a:avLst/>
          </a:prstGeom>
          <a:noFill/>
        </p:spPr>
        <p:txBody>
          <a:bodyPr wrap="square">
            <a:spAutoFit/>
          </a:bodyPr>
          <a:lstStyle/>
          <a:p>
            <a:r>
              <a:rPr kumimoji="1" lang="en-US" altLang="ja-JP" sz="1400" dirty="0">
                <a:solidFill>
                  <a:schemeClr val="tx1">
                    <a:lumMod val="95000"/>
                    <a:lumOff val="5000"/>
                  </a:schemeClr>
                </a:solidFill>
              </a:rPr>
              <a:t>2018</a:t>
            </a:r>
            <a:r>
              <a:rPr kumimoji="1" lang="ja-JP" altLang="en-US" sz="1400" dirty="0">
                <a:solidFill>
                  <a:schemeClr val="tx1">
                    <a:lumMod val="95000"/>
                    <a:lumOff val="5000"/>
                  </a:schemeClr>
                </a:solidFill>
              </a:rPr>
              <a:t>年に発表された</a:t>
            </a:r>
            <a:r>
              <a:rPr kumimoji="1" lang="en-US" altLang="ja-JP" sz="1400" dirty="0">
                <a:solidFill>
                  <a:schemeClr val="tx1">
                    <a:lumMod val="95000"/>
                    <a:lumOff val="5000"/>
                  </a:schemeClr>
                </a:solidFill>
              </a:rPr>
              <a:t>AlphaFold</a:t>
            </a:r>
            <a:r>
              <a:rPr kumimoji="1" lang="ja-JP" altLang="en-US" sz="1400" dirty="0">
                <a:solidFill>
                  <a:schemeClr val="tx1">
                    <a:lumMod val="95000"/>
                    <a:lumOff val="5000"/>
                  </a:schemeClr>
                </a:solidFill>
              </a:rPr>
              <a:t>とは構造が全く異なる。</a:t>
            </a:r>
          </a:p>
        </p:txBody>
      </p:sp>
    </p:spTree>
    <p:extLst>
      <p:ext uri="{BB962C8B-B14F-4D97-AF65-F5344CB8AC3E}">
        <p14:creationId xmlns:p14="http://schemas.microsoft.com/office/powerpoint/2010/main" val="55834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BF2D6-E32A-C936-2096-9DC4049018B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36AAEA-B0B6-47DC-26AA-F515B7555375}"/>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en-US" altLang="ja-JP" sz="2200" b="1" dirty="0" err="1"/>
              <a:t>RoseTTAFold</a:t>
            </a:r>
            <a:r>
              <a:rPr kumimoji="1" lang="en-US" altLang="ja-JP" sz="2200" b="1" dirty="0"/>
              <a:t> (RF)</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正方形/長方形 1">
            <a:extLst>
              <a:ext uri="{FF2B5EF4-FFF2-40B4-BE49-F238E27FC236}">
                <a16:creationId xmlns:a16="http://schemas.microsoft.com/office/drawing/2014/main" id="{DB3F02B6-C563-9BE3-948D-4F5B2715D0DF}"/>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3" name="テキスト ボックス 2">
            <a:extLst>
              <a:ext uri="{FF2B5EF4-FFF2-40B4-BE49-F238E27FC236}">
                <a16:creationId xmlns:a16="http://schemas.microsoft.com/office/drawing/2014/main" id="{B076CDD5-0D67-7CB2-B957-F420986331AC}"/>
              </a:ext>
            </a:extLst>
          </p:cNvPr>
          <p:cNvSpPr txBox="1"/>
          <p:nvPr/>
        </p:nvSpPr>
        <p:spPr>
          <a:xfrm>
            <a:off x="169746"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5" name="正方形/長方形 4">
            <a:extLst>
              <a:ext uri="{FF2B5EF4-FFF2-40B4-BE49-F238E27FC236}">
                <a16:creationId xmlns:a16="http://schemas.microsoft.com/office/drawing/2014/main" id="{9EA7CF70-7438-3EE3-1D11-3597C4073D15}"/>
              </a:ext>
            </a:extLst>
          </p:cNvPr>
          <p:cNvSpPr/>
          <p:nvPr/>
        </p:nvSpPr>
        <p:spPr>
          <a:xfrm>
            <a:off x="97746" y="555663"/>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28F2EBC4-2E69-55F1-6E1E-D745D63DDEE9}"/>
              </a:ext>
            </a:extLst>
          </p:cNvPr>
          <p:cNvSpPr txBox="1"/>
          <p:nvPr/>
        </p:nvSpPr>
        <p:spPr>
          <a:xfrm>
            <a:off x="167292" y="3311261"/>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8" name="正方形/長方形 7">
            <a:extLst>
              <a:ext uri="{FF2B5EF4-FFF2-40B4-BE49-F238E27FC236}">
                <a16:creationId xmlns:a16="http://schemas.microsoft.com/office/drawing/2014/main" id="{5520A952-A8E0-2F10-3721-C6356BCB2A87}"/>
              </a:ext>
            </a:extLst>
          </p:cNvPr>
          <p:cNvSpPr/>
          <p:nvPr/>
        </p:nvSpPr>
        <p:spPr>
          <a:xfrm>
            <a:off x="95291" y="3327538"/>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9" name="テキスト ボックス 8">
            <a:extLst>
              <a:ext uri="{FF2B5EF4-FFF2-40B4-BE49-F238E27FC236}">
                <a16:creationId xmlns:a16="http://schemas.microsoft.com/office/drawing/2014/main" id="{2AAA1830-CA8C-16B7-0418-257E344967B1}"/>
              </a:ext>
            </a:extLst>
          </p:cNvPr>
          <p:cNvSpPr txBox="1"/>
          <p:nvPr/>
        </p:nvSpPr>
        <p:spPr>
          <a:xfrm>
            <a:off x="85725" y="841567"/>
            <a:ext cx="8172309"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2021</a:t>
            </a:r>
            <a:r>
              <a:rPr kumimoji="1" lang="ja-JP" altLang="en-US" sz="1400" dirty="0">
                <a:solidFill>
                  <a:schemeClr val="tx1">
                    <a:lumMod val="95000"/>
                    <a:lumOff val="5000"/>
                  </a:schemeClr>
                </a:solidFill>
              </a:rPr>
              <a:t>年</a:t>
            </a:r>
            <a:r>
              <a:rPr kumimoji="1" lang="en-US" altLang="ja-JP" sz="1400" dirty="0">
                <a:solidFill>
                  <a:schemeClr val="tx1">
                    <a:lumMod val="95000"/>
                    <a:lumOff val="5000"/>
                  </a:schemeClr>
                </a:solidFill>
              </a:rPr>
              <a:t>, AlphaFold2</a:t>
            </a:r>
            <a:r>
              <a:rPr kumimoji="1" lang="ja-JP" altLang="en-US" sz="1400" dirty="0">
                <a:solidFill>
                  <a:schemeClr val="tx1">
                    <a:lumMod val="95000"/>
                    <a:lumOff val="5000"/>
                  </a:schemeClr>
                </a:solidFill>
              </a:rPr>
              <a:t>の発表後に</a:t>
            </a:r>
            <a:r>
              <a:rPr kumimoji="1" lang="en-US" altLang="ja-JP" sz="1400" dirty="0">
                <a:solidFill>
                  <a:schemeClr val="tx1">
                    <a:lumMod val="95000"/>
                    <a:lumOff val="5000"/>
                  </a:schemeClr>
                </a:solidFill>
              </a:rPr>
              <a:t>, Baker</a:t>
            </a:r>
            <a:r>
              <a:rPr kumimoji="1" lang="ja-JP" altLang="en-US" sz="1400" dirty="0">
                <a:solidFill>
                  <a:schemeClr val="tx1">
                    <a:lumMod val="95000"/>
                    <a:lumOff val="5000"/>
                  </a:schemeClr>
                </a:solidFill>
              </a:rPr>
              <a:t>らが発表したタンパク質構造予測モデル</a:t>
            </a:r>
            <a:endParaRPr kumimoji="1" lang="en-US" altLang="ja-JP" sz="1400" dirty="0">
              <a:solidFill>
                <a:schemeClr val="tx1">
                  <a:lumMod val="95000"/>
                  <a:lumOff val="5000"/>
                </a:schemeClr>
              </a:solidFill>
            </a:endParaRPr>
          </a:p>
        </p:txBody>
      </p:sp>
      <p:pic>
        <p:nvPicPr>
          <p:cNvPr id="10" name="Picture 2">
            <a:extLst>
              <a:ext uri="{FF2B5EF4-FFF2-40B4-BE49-F238E27FC236}">
                <a16:creationId xmlns:a16="http://schemas.microsoft.com/office/drawing/2014/main" id="{6899DC8C-4FD5-4A90-115F-824D29A3AB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78"/>
          <a:stretch/>
        </p:blipFill>
        <p:spPr bwMode="auto">
          <a:xfrm>
            <a:off x="1321015" y="3635427"/>
            <a:ext cx="6203735" cy="2670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CAC9BD2-50D5-9ABE-25C8-624D5A402EDB}"/>
              </a:ext>
            </a:extLst>
          </p:cNvPr>
          <p:cNvSpPr txBox="1"/>
          <p:nvPr/>
        </p:nvSpPr>
        <p:spPr>
          <a:xfrm>
            <a:off x="85725" y="1637571"/>
            <a:ext cx="3143209"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Baker</a:t>
            </a:r>
            <a:r>
              <a:rPr kumimoji="1" lang="ja-JP" altLang="en-US" sz="1400" dirty="0">
                <a:solidFill>
                  <a:schemeClr val="tx1">
                    <a:lumMod val="95000"/>
                    <a:lumOff val="5000"/>
                  </a:schemeClr>
                </a:solidFill>
              </a:rPr>
              <a:t>らの以前のモデルを超え</a:t>
            </a:r>
            <a:r>
              <a:rPr kumimoji="1" lang="en-US" altLang="ja-JP" sz="1400" dirty="0">
                <a:solidFill>
                  <a:schemeClr val="tx1">
                    <a:lumMod val="95000"/>
                    <a:lumOff val="5000"/>
                  </a:schemeClr>
                </a:solidFill>
              </a:rPr>
              <a:t>, AlphaFold2</a:t>
            </a:r>
            <a:r>
              <a:rPr kumimoji="1" lang="ja-JP" altLang="en-US" sz="1400" dirty="0">
                <a:solidFill>
                  <a:schemeClr val="tx1">
                    <a:lumMod val="95000"/>
                    <a:lumOff val="5000"/>
                  </a:schemeClr>
                </a:solidFill>
              </a:rPr>
              <a:t>に次ぐ性能になった。</a:t>
            </a:r>
            <a:endParaRPr kumimoji="1" lang="en-US" altLang="ja-JP" sz="1400" dirty="0">
              <a:solidFill>
                <a:schemeClr val="tx1">
                  <a:lumMod val="95000"/>
                  <a:lumOff val="5000"/>
                </a:schemeClr>
              </a:solidFill>
            </a:endParaRPr>
          </a:p>
        </p:txBody>
      </p:sp>
      <p:pic>
        <p:nvPicPr>
          <p:cNvPr id="16" name="Picture 2">
            <a:extLst>
              <a:ext uri="{FF2B5EF4-FFF2-40B4-BE49-F238E27FC236}">
                <a16:creationId xmlns:a16="http://schemas.microsoft.com/office/drawing/2014/main" id="{10A64B30-C23E-0B5C-D2AB-76282EB25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817" b="441"/>
          <a:stretch/>
        </p:blipFill>
        <p:spPr bwMode="auto">
          <a:xfrm>
            <a:off x="3773751" y="1490799"/>
            <a:ext cx="5370249" cy="1763625"/>
          </a:xfrm>
          <a:prstGeom prst="rect">
            <a:avLst/>
          </a:prstGeom>
          <a:noFill/>
          <a:extLst>
            <a:ext uri="{909E8E84-426E-40DD-AFC4-6F175D3DCCD1}">
              <a14:hiddenFill xmlns:a14="http://schemas.microsoft.com/office/drawing/2010/main">
                <a:solidFill>
                  <a:srgbClr val="FFFFFF"/>
                </a:solidFill>
              </a14:hiddenFill>
            </a:ext>
          </a:extLst>
        </p:spPr>
      </p:pic>
      <p:sp>
        <p:nvSpPr>
          <p:cNvPr id="18" name="吹き出し: 四角形 17">
            <a:extLst>
              <a:ext uri="{FF2B5EF4-FFF2-40B4-BE49-F238E27FC236}">
                <a16:creationId xmlns:a16="http://schemas.microsoft.com/office/drawing/2014/main" id="{3E8F8E7B-E866-7435-8339-F8766AB118E8}"/>
              </a:ext>
            </a:extLst>
          </p:cNvPr>
          <p:cNvSpPr/>
          <p:nvPr/>
        </p:nvSpPr>
        <p:spPr>
          <a:xfrm>
            <a:off x="113416" y="5729933"/>
            <a:ext cx="3561787" cy="523220"/>
          </a:xfrm>
          <a:prstGeom prst="wedgeRectCallout">
            <a:avLst>
              <a:gd name="adj1" fmla="val -15287"/>
              <a:gd name="adj2" fmla="val -66206"/>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ysClr val="windowText" lastClr="000000"/>
              </a:solidFill>
            </a:endParaRPr>
          </a:p>
          <a:p>
            <a:endParaRPr kumimoji="1" lang="en-US" altLang="ja-JP" sz="1400" dirty="0">
              <a:solidFill>
                <a:sysClr val="windowText" lastClr="000000"/>
              </a:solidFill>
            </a:endParaRPr>
          </a:p>
          <a:p>
            <a:endParaRPr kumimoji="1" lang="en-US" altLang="ja-JP" sz="1400" dirty="0">
              <a:solidFill>
                <a:sysClr val="windowText" lastClr="000000"/>
              </a:solidFill>
            </a:endParaRPr>
          </a:p>
        </p:txBody>
      </p:sp>
      <p:sp>
        <p:nvSpPr>
          <p:cNvPr id="19" name="テキスト ボックス 18">
            <a:extLst>
              <a:ext uri="{FF2B5EF4-FFF2-40B4-BE49-F238E27FC236}">
                <a16:creationId xmlns:a16="http://schemas.microsoft.com/office/drawing/2014/main" id="{9B35FBF2-D52D-7EA3-47B8-855EEB55F254}"/>
              </a:ext>
            </a:extLst>
          </p:cNvPr>
          <p:cNvSpPr txBox="1"/>
          <p:nvPr/>
        </p:nvSpPr>
        <p:spPr>
          <a:xfrm>
            <a:off x="71437" y="5729933"/>
            <a:ext cx="3603765" cy="523220"/>
          </a:xfrm>
          <a:prstGeom prst="rect">
            <a:avLst/>
          </a:prstGeom>
          <a:noFill/>
        </p:spPr>
        <p:txBody>
          <a:bodyPr wrap="square">
            <a:spAutoFit/>
          </a:bodyPr>
          <a:lstStyle/>
          <a:p>
            <a:r>
              <a:rPr kumimoji="1" lang="en-US" altLang="ja-JP" sz="1400" dirty="0">
                <a:solidFill>
                  <a:sysClr val="windowText" lastClr="000000"/>
                </a:solidFill>
              </a:rPr>
              <a:t>AF2</a:t>
            </a:r>
            <a:r>
              <a:rPr kumimoji="1" lang="ja-JP" altLang="en-US" sz="1400" dirty="0">
                <a:solidFill>
                  <a:sysClr val="windowText" lastClr="000000"/>
                </a:solidFill>
              </a:rPr>
              <a:t>と同じく</a:t>
            </a:r>
            <a:r>
              <a:rPr kumimoji="1" lang="en-US" altLang="ja-JP" sz="1400" dirty="0">
                <a:solidFill>
                  <a:sysClr val="windowText" lastClr="000000"/>
                </a:solidFill>
              </a:rPr>
              <a:t>MSA</a:t>
            </a:r>
            <a:r>
              <a:rPr kumimoji="1" lang="ja-JP" altLang="en-US" sz="1400" dirty="0">
                <a:solidFill>
                  <a:sysClr val="windowText" lastClr="000000"/>
                </a:solidFill>
              </a:rPr>
              <a:t>を入力に加え</a:t>
            </a:r>
            <a:r>
              <a:rPr kumimoji="1" lang="en-US" altLang="ja-JP" sz="1400" dirty="0">
                <a:solidFill>
                  <a:sysClr val="windowText" lastClr="000000"/>
                </a:solidFill>
              </a:rPr>
              <a:t>, attention</a:t>
            </a:r>
            <a:r>
              <a:rPr kumimoji="1" lang="ja-JP" altLang="en-US" sz="1400" dirty="0">
                <a:solidFill>
                  <a:sysClr val="windowText" lastClr="000000"/>
                </a:solidFill>
              </a:rPr>
              <a:t>により配列</a:t>
            </a:r>
            <a:r>
              <a:rPr kumimoji="1" lang="en-US" altLang="ja-JP" sz="1400" dirty="0">
                <a:solidFill>
                  <a:sysClr val="windowText" lastClr="000000"/>
                </a:solidFill>
              </a:rPr>
              <a:t>/</a:t>
            </a:r>
            <a:r>
              <a:rPr kumimoji="1" lang="ja-JP" altLang="en-US" sz="1400" dirty="0">
                <a:solidFill>
                  <a:sysClr val="windowText" lastClr="000000"/>
                </a:solidFill>
              </a:rPr>
              <a:t>ペア表現を更新する</a:t>
            </a:r>
            <a:endParaRPr kumimoji="1" lang="en-US" altLang="ja-JP" sz="1400" dirty="0">
              <a:solidFill>
                <a:sysClr val="windowText" lastClr="000000"/>
              </a:solidFill>
            </a:endParaRPr>
          </a:p>
        </p:txBody>
      </p:sp>
      <p:sp>
        <p:nvSpPr>
          <p:cNvPr id="21" name="吹き出し: 四角形 20">
            <a:extLst>
              <a:ext uri="{FF2B5EF4-FFF2-40B4-BE49-F238E27FC236}">
                <a16:creationId xmlns:a16="http://schemas.microsoft.com/office/drawing/2014/main" id="{344E467B-2C3A-614B-8AD3-737C9811AD98}"/>
              </a:ext>
            </a:extLst>
          </p:cNvPr>
          <p:cNvSpPr/>
          <p:nvPr/>
        </p:nvSpPr>
        <p:spPr>
          <a:xfrm>
            <a:off x="4490574" y="6375763"/>
            <a:ext cx="4015251" cy="338554"/>
          </a:xfrm>
          <a:prstGeom prst="wedgeRectCallout">
            <a:avLst>
              <a:gd name="adj1" fmla="val -19208"/>
              <a:gd name="adj2" fmla="val -9152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ysClr val="windowText" lastClr="000000"/>
                </a:solidFill>
              </a:rPr>
              <a:t>後半は</a:t>
            </a:r>
            <a:r>
              <a:rPr kumimoji="1" lang="en-US" altLang="ja-JP" sz="1400" dirty="0">
                <a:solidFill>
                  <a:sysClr val="windowText" lastClr="000000"/>
                </a:solidFill>
              </a:rPr>
              <a:t>3</a:t>
            </a:r>
            <a:r>
              <a:rPr kumimoji="1" lang="ja-JP" altLang="en-US" sz="1400" dirty="0">
                <a:solidFill>
                  <a:sysClr val="windowText" lastClr="000000"/>
                </a:solidFill>
              </a:rPr>
              <a:t>次元座標を処理するモジュールを並列化</a:t>
            </a: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p:txBody>
      </p:sp>
      <p:sp>
        <p:nvSpPr>
          <p:cNvPr id="27" name="テキスト ボックス 26">
            <a:extLst>
              <a:ext uri="{FF2B5EF4-FFF2-40B4-BE49-F238E27FC236}">
                <a16:creationId xmlns:a16="http://schemas.microsoft.com/office/drawing/2014/main" id="{3E3D7710-B223-1D68-98D5-44246FFCB23C}"/>
              </a:ext>
            </a:extLst>
          </p:cNvPr>
          <p:cNvSpPr txBox="1"/>
          <p:nvPr/>
        </p:nvSpPr>
        <p:spPr>
          <a:xfrm>
            <a:off x="85725" y="1165733"/>
            <a:ext cx="6981370" cy="307777"/>
          </a:xfrm>
          <a:prstGeom prst="rect">
            <a:avLst/>
          </a:prstGeom>
          <a:noFill/>
        </p:spPr>
        <p:txBody>
          <a:bodyPr wrap="square">
            <a:spAutoFit/>
          </a:bodyPr>
          <a:lstStyle/>
          <a:p>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は当時モデルの詳細が不明だったため</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その性能の再現を目指した。</a:t>
            </a:r>
            <a:endParaRPr lang="ja-JP" altLang="en-US" sz="1400" dirty="0"/>
          </a:p>
        </p:txBody>
      </p:sp>
      <p:sp>
        <p:nvSpPr>
          <p:cNvPr id="29" name="テキスト ボックス 28">
            <a:extLst>
              <a:ext uri="{FF2B5EF4-FFF2-40B4-BE49-F238E27FC236}">
                <a16:creationId xmlns:a16="http://schemas.microsoft.com/office/drawing/2014/main" id="{14B8B715-22F8-8674-EB59-098075B2F11E}"/>
              </a:ext>
            </a:extLst>
          </p:cNvPr>
          <p:cNvSpPr txBox="1"/>
          <p:nvPr/>
        </p:nvSpPr>
        <p:spPr>
          <a:xfrm>
            <a:off x="85725" y="2211811"/>
            <a:ext cx="2693325" cy="307777"/>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モデル容量の削減に成功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331213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26EC-45FC-C476-ED78-5C6AAD52D15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E3B8AE-7906-1823-300A-581B70D1A684}"/>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RoseTTAFold2 (RF2)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正方形/長方形 1">
            <a:extLst>
              <a:ext uri="{FF2B5EF4-FFF2-40B4-BE49-F238E27FC236}">
                <a16:creationId xmlns:a16="http://schemas.microsoft.com/office/drawing/2014/main" id="{11FDCE7D-FCC5-1DC7-9BF1-2E9845729A86}"/>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3" name="テキスト ボックス 2">
            <a:extLst>
              <a:ext uri="{FF2B5EF4-FFF2-40B4-BE49-F238E27FC236}">
                <a16:creationId xmlns:a16="http://schemas.microsoft.com/office/drawing/2014/main" id="{070AB2F1-4396-51AD-CD3A-8D4C18883567}"/>
              </a:ext>
            </a:extLst>
          </p:cNvPr>
          <p:cNvSpPr txBox="1"/>
          <p:nvPr/>
        </p:nvSpPr>
        <p:spPr>
          <a:xfrm>
            <a:off x="169746"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5" name="正方形/長方形 4">
            <a:extLst>
              <a:ext uri="{FF2B5EF4-FFF2-40B4-BE49-F238E27FC236}">
                <a16:creationId xmlns:a16="http://schemas.microsoft.com/office/drawing/2014/main" id="{5399F420-2A26-ECAD-F939-81C151177CC9}"/>
              </a:ext>
            </a:extLst>
          </p:cNvPr>
          <p:cNvSpPr/>
          <p:nvPr/>
        </p:nvSpPr>
        <p:spPr>
          <a:xfrm>
            <a:off x="97746" y="555663"/>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906D8AAD-B331-4024-DC8B-E49647FF69D3}"/>
              </a:ext>
            </a:extLst>
          </p:cNvPr>
          <p:cNvSpPr txBox="1"/>
          <p:nvPr/>
        </p:nvSpPr>
        <p:spPr>
          <a:xfrm>
            <a:off x="169746" y="2899640"/>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8" name="正方形/長方形 7">
            <a:extLst>
              <a:ext uri="{FF2B5EF4-FFF2-40B4-BE49-F238E27FC236}">
                <a16:creationId xmlns:a16="http://schemas.microsoft.com/office/drawing/2014/main" id="{FC697ECE-C719-4B9A-F42F-DDDB5C9B0456}"/>
              </a:ext>
            </a:extLst>
          </p:cNvPr>
          <p:cNvSpPr/>
          <p:nvPr/>
        </p:nvSpPr>
        <p:spPr>
          <a:xfrm>
            <a:off x="97745" y="2915917"/>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1" name="テキスト ボックス 10">
            <a:extLst>
              <a:ext uri="{FF2B5EF4-FFF2-40B4-BE49-F238E27FC236}">
                <a16:creationId xmlns:a16="http://schemas.microsoft.com/office/drawing/2014/main" id="{2E23DC97-1A4B-7BB6-E98F-39FDB40FEF79}"/>
              </a:ext>
            </a:extLst>
          </p:cNvPr>
          <p:cNvSpPr txBox="1"/>
          <p:nvPr/>
        </p:nvSpPr>
        <p:spPr>
          <a:xfrm>
            <a:off x="95251" y="864823"/>
            <a:ext cx="4414126"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2023</a:t>
            </a:r>
            <a:r>
              <a:rPr kumimoji="1" lang="ja-JP" altLang="en-US" sz="1400" dirty="0">
                <a:solidFill>
                  <a:schemeClr val="tx1">
                    <a:lumMod val="95000"/>
                    <a:lumOff val="5000"/>
                  </a:schemeClr>
                </a:solidFill>
              </a:rPr>
              <a:t>年</a:t>
            </a:r>
            <a:r>
              <a:rPr kumimoji="1" lang="en-US" altLang="ja-JP" sz="1400" dirty="0">
                <a:solidFill>
                  <a:schemeClr val="tx1">
                    <a:lumMod val="95000"/>
                    <a:lumOff val="5000"/>
                  </a:schemeClr>
                </a:solidFill>
              </a:rPr>
              <a:t>, Baker</a:t>
            </a:r>
            <a:r>
              <a:rPr kumimoji="1" lang="ja-JP" altLang="en-US" sz="1400" dirty="0">
                <a:solidFill>
                  <a:schemeClr val="tx1">
                    <a:lumMod val="95000"/>
                    <a:lumOff val="5000"/>
                  </a:schemeClr>
                </a:solidFill>
              </a:rPr>
              <a:t>らが発表した</a:t>
            </a:r>
            <a:r>
              <a:rPr kumimoji="1" lang="en-US" altLang="ja-JP" sz="1400" dirty="0" err="1">
                <a:solidFill>
                  <a:schemeClr val="tx1">
                    <a:lumMod val="95000"/>
                    <a:lumOff val="5000"/>
                  </a:schemeClr>
                </a:solidFill>
              </a:rPr>
              <a:t>RoseTTAFold</a:t>
            </a:r>
            <a:r>
              <a:rPr kumimoji="1" lang="ja-JP" altLang="en-US" sz="1400" dirty="0">
                <a:solidFill>
                  <a:schemeClr val="tx1">
                    <a:lumMod val="95000"/>
                    <a:lumOff val="5000"/>
                  </a:schemeClr>
                </a:solidFill>
              </a:rPr>
              <a:t>の改善版</a:t>
            </a:r>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3929BD3C-635F-A6CF-9338-5716805214F3}"/>
              </a:ext>
            </a:extLst>
          </p:cNvPr>
          <p:cNvSpPr txBox="1"/>
          <p:nvPr/>
        </p:nvSpPr>
        <p:spPr>
          <a:xfrm>
            <a:off x="85726" y="1167117"/>
            <a:ext cx="5648324" cy="307777"/>
          </a:xfrm>
          <a:prstGeom prst="rect">
            <a:avLst/>
          </a:prstGeom>
          <a:noFill/>
        </p:spPr>
        <p:txBody>
          <a:bodyPr wrap="square" rtlCol="0">
            <a:spAutoFit/>
          </a:bodyPr>
          <a:lstStyle/>
          <a:p>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と</a:t>
            </a:r>
            <a:r>
              <a:rPr kumimoji="1" lang="en-US" altLang="ja-JP" sz="1400" dirty="0" err="1">
                <a:solidFill>
                  <a:schemeClr val="tx1">
                    <a:lumMod val="95000"/>
                    <a:lumOff val="5000"/>
                  </a:schemeClr>
                </a:solidFill>
              </a:rPr>
              <a:t>RoseTTAFold</a:t>
            </a:r>
            <a:r>
              <a:rPr kumimoji="1" lang="ja-JP" altLang="en-US" sz="1400" dirty="0">
                <a:solidFill>
                  <a:schemeClr val="tx1">
                    <a:lumMod val="95000"/>
                    <a:lumOff val="5000"/>
                  </a:schemeClr>
                </a:solidFill>
              </a:rPr>
              <a:t>の両者の長所を取り入れることを目指す</a:t>
            </a:r>
            <a:endParaRPr kumimoji="1" lang="en-US" altLang="ja-JP" sz="1400" dirty="0">
              <a:solidFill>
                <a:schemeClr val="tx1">
                  <a:lumMod val="95000"/>
                  <a:lumOff val="5000"/>
                </a:schemeClr>
              </a:solidFill>
            </a:endParaRPr>
          </a:p>
        </p:txBody>
      </p:sp>
      <p:sp>
        <p:nvSpPr>
          <p:cNvPr id="13" name="テキスト ボックス 12">
            <a:extLst>
              <a:ext uri="{FF2B5EF4-FFF2-40B4-BE49-F238E27FC236}">
                <a16:creationId xmlns:a16="http://schemas.microsoft.com/office/drawing/2014/main" id="{FB65A07E-7556-45C1-EC53-F6C32DAFF1BD}"/>
              </a:ext>
            </a:extLst>
          </p:cNvPr>
          <p:cNvSpPr txBox="1"/>
          <p:nvPr/>
        </p:nvSpPr>
        <p:spPr>
          <a:xfrm>
            <a:off x="85725" y="1670406"/>
            <a:ext cx="3143209"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と同程度の予測精度になった。</a:t>
            </a:r>
            <a:endParaRPr kumimoji="1" lang="en-US" altLang="ja-JP" sz="1400" dirty="0">
              <a:solidFill>
                <a:schemeClr val="tx1">
                  <a:lumMod val="95000"/>
                  <a:lumOff val="5000"/>
                </a:schemeClr>
              </a:solidFill>
            </a:endParaRPr>
          </a:p>
        </p:txBody>
      </p:sp>
      <p:sp>
        <p:nvSpPr>
          <p:cNvPr id="16" name="テキスト ボックス 15">
            <a:extLst>
              <a:ext uri="{FF2B5EF4-FFF2-40B4-BE49-F238E27FC236}">
                <a16:creationId xmlns:a16="http://schemas.microsoft.com/office/drawing/2014/main" id="{441F3B6E-78BF-737E-3664-8114E82E9AE3}"/>
              </a:ext>
            </a:extLst>
          </p:cNvPr>
          <p:cNvSpPr txBox="1"/>
          <p:nvPr/>
        </p:nvSpPr>
        <p:spPr>
          <a:xfrm>
            <a:off x="85725" y="2041564"/>
            <a:ext cx="2693325" cy="523220"/>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長いアミノ酸配列に対して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予測速度が向上した</a:t>
            </a:r>
            <a:endParaRPr kumimoji="1" lang="en-US" altLang="ja-JP" sz="1400" dirty="0">
              <a:solidFill>
                <a:schemeClr val="tx1">
                  <a:lumMod val="95000"/>
                  <a:lumOff val="5000"/>
                </a:schemeClr>
              </a:solidFill>
            </a:endParaRPr>
          </a:p>
        </p:txBody>
      </p:sp>
      <p:pic>
        <p:nvPicPr>
          <p:cNvPr id="17" name="Picture 2">
            <a:extLst>
              <a:ext uri="{FF2B5EF4-FFF2-40B4-BE49-F238E27FC236}">
                <a16:creationId xmlns:a16="http://schemas.microsoft.com/office/drawing/2014/main" id="{C984C17E-42F0-3FFE-05F1-F6B816C78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25" b="51803"/>
          <a:stretch/>
        </p:blipFill>
        <p:spPr bwMode="auto">
          <a:xfrm>
            <a:off x="6795190" y="1465369"/>
            <a:ext cx="2348809" cy="17506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C8D05FD-2F1E-F6A6-82B3-B8D09D992C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53" t="50000"/>
          <a:stretch/>
        </p:blipFill>
        <p:spPr bwMode="auto">
          <a:xfrm>
            <a:off x="4104580" y="1465369"/>
            <a:ext cx="2515270" cy="18161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50E4A973-3AAB-59D5-65AC-99A5C0217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854" y="3353164"/>
            <a:ext cx="6567054" cy="2888478"/>
          </a:xfrm>
          <a:prstGeom prst="rect">
            <a:avLst/>
          </a:prstGeom>
          <a:noFill/>
          <a:extLst>
            <a:ext uri="{909E8E84-426E-40DD-AFC4-6F175D3DCCD1}">
              <a14:hiddenFill xmlns:a14="http://schemas.microsoft.com/office/drawing/2010/main">
                <a:solidFill>
                  <a:srgbClr val="FFFFFF"/>
                </a:solidFill>
              </a14:hiddenFill>
            </a:ext>
          </a:extLst>
        </p:spPr>
      </p:pic>
      <p:sp>
        <p:nvSpPr>
          <p:cNvPr id="21" name="吹き出し: 四角形 20">
            <a:extLst>
              <a:ext uri="{FF2B5EF4-FFF2-40B4-BE49-F238E27FC236}">
                <a16:creationId xmlns:a16="http://schemas.microsoft.com/office/drawing/2014/main" id="{B28EED21-B701-2E75-A877-D89234EA7DB0}"/>
              </a:ext>
            </a:extLst>
          </p:cNvPr>
          <p:cNvSpPr/>
          <p:nvPr/>
        </p:nvSpPr>
        <p:spPr>
          <a:xfrm>
            <a:off x="578145" y="6378822"/>
            <a:ext cx="2527005" cy="338554"/>
          </a:xfrm>
          <a:prstGeom prst="wedgeRectCallout">
            <a:avLst>
              <a:gd name="adj1" fmla="val -2775"/>
              <a:gd name="adj2" fmla="val -13091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ysClr val="windowText" lastClr="000000"/>
                </a:solidFill>
              </a:rPr>
              <a:t>3</a:t>
            </a:r>
            <a:r>
              <a:rPr kumimoji="1" lang="ja-JP" altLang="en-US" sz="1400" dirty="0">
                <a:solidFill>
                  <a:sysClr val="windowText" lastClr="000000"/>
                </a:solidFill>
              </a:rPr>
              <a:t>次元座標モジュールを拡大</a:t>
            </a: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p:txBody>
      </p:sp>
    </p:spTree>
    <p:extLst>
      <p:ext uri="{BB962C8B-B14F-4D97-AF65-F5344CB8AC3E}">
        <p14:creationId xmlns:p14="http://schemas.microsoft.com/office/powerpoint/2010/main" val="307520611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12227</TotalTime>
  <Words>6011</Words>
  <Application>Microsoft Office PowerPoint</Application>
  <PresentationFormat>画面に合わせる (4:3)</PresentationFormat>
  <Paragraphs>569</Paragraphs>
  <Slides>51</Slides>
  <Notes>50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Alfred Serif Regular</vt:lpstr>
      <vt:lpstr>Menlo</vt:lpstr>
      <vt:lpstr>游ゴシック</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65</cp:revision>
  <dcterms:created xsi:type="dcterms:W3CDTF">2024-01-24T06:49:39Z</dcterms:created>
  <dcterms:modified xsi:type="dcterms:W3CDTF">2024-12-02T09:54:30Z</dcterms:modified>
</cp:coreProperties>
</file>